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7" r:id="rId2"/>
    <p:sldId id="258" r:id="rId3"/>
    <p:sldId id="261" r:id="rId4"/>
    <p:sldId id="286" r:id="rId5"/>
    <p:sldId id="294" r:id="rId6"/>
    <p:sldId id="287" r:id="rId7"/>
    <p:sldId id="263" r:id="rId8"/>
    <p:sldId id="289" r:id="rId9"/>
    <p:sldId id="279" r:id="rId10"/>
    <p:sldId id="264" r:id="rId11"/>
    <p:sldId id="291" r:id="rId12"/>
    <p:sldId id="290" r:id="rId13"/>
    <p:sldId id="265" r:id="rId14"/>
    <p:sldId id="285" r:id="rId15"/>
    <p:sldId id="281" r:id="rId16"/>
    <p:sldId id="282" r:id="rId17"/>
    <p:sldId id="283" r:id="rId18"/>
    <p:sldId id="284" r:id="rId19"/>
    <p:sldId id="280" r:id="rId20"/>
    <p:sldId id="277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CCFF"/>
    <a:srgbClr val="000066"/>
    <a:srgbClr val="D7F8FD"/>
    <a:srgbClr val="FDE5DB"/>
    <a:srgbClr val="EAF9FC"/>
    <a:srgbClr val="F8FDFE"/>
    <a:srgbClr val="C3EEF3"/>
    <a:srgbClr val="B4E2B0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718" autoAdjust="0"/>
  </p:normalViewPr>
  <p:slideViewPr>
    <p:cSldViewPr>
      <p:cViewPr varScale="1">
        <p:scale>
          <a:sx n="87" d="100"/>
          <a:sy n="87" d="100"/>
        </p:scale>
        <p:origin x="-1434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53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5ABEDD-4DBA-41AE-A202-D130CDC98221}" type="datetimeFigureOut">
              <a:rPr lang="ru-RU" smtClean="0"/>
              <a:pPr/>
              <a:t>21.12.2017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9D5AEC-863E-4B40-8ECC-CFAAF50884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63257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9D5AEC-863E-4B40-8ECC-CFAAF50884B2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21.12.2017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ЗАКАЧКИ\картинки\75616350_large_14cdc44b7d4c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71486"/>
            <a:ext cx="9144000" cy="6929486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00496" y="4857760"/>
            <a:ext cx="3990946" cy="114300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sz="1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Подготовила </a:t>
            </a:r>
          </a:p>
          <a:p>
            <a:pPr>
              <a:spcBef>
                <a:spcPts val="0"/>
              </a:spcBef>
            </a:pPr>
            <a:r>
              <a:rPr lang="ru-RU" sz="1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Молчанова Анна Александровна</a:t>
            </a:r>
            <a:endParaRPr lang="ru-RU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0"/>
              </a:spcBef>
            </a:pPr>
            <a:r>
              <a:rPr lang="ru-RU" sz="1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инструктор по физической культуре</a:t>
            </a:r>
            <a:br>
              <a:rPr lang="ru-RU" sz="1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МБДОУ </a:t>
            </a:r>
            <a:r>
              <a:rPr lang="ru-RU" sz="1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</a:t>
            </a:r>
            <a:r>
              <a:rPr lang="ru-RU" sz="1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/с 3</a:t>
            </a:r>
            <a:br>
              <a:rPr lang="ru-RU" sz="1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14414" y="2571744"/>
            <a:ext cx="678661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</a:rPr>
              <a:t>Эффективность использования регионального компонента в физкультурно-оздоровительной работе с дошкольниками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(из опыта работы)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3714744" y="5643578"/>
            <a:ext cx="1133426" cy="571504"/>
          </a:xfrm>
          <a:prstGeom prst="rect">
            <a:avLst/>
          </a:prstGeom>
        </p:spPr>
        <p:txBody>
          <a:bodyPr vert="horz" lIns="0" rIns="18288">
            <a:normAutofit fontScale="55000" lnSpcReduction="20000"/>
          </a:bodyPr>
          <a:lstStyle/>
          <a:p>
            <a:pPr marL="0" marR="4572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2017 г.</a:t>
            </a:r>
            <a:b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</a:b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D:\ЗАКАЧКИ\картинки\0_1298fb_b72012a1_or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-2" y="4135102"/>
            <a:ext cx="3786183" cy="272289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928662" y="214290"/>
            <a:ext cx="74295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Физкультурные занятия по мотивам казачьих сказок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(по методике Н. Н. </a:t>
            </a:r>
            <a:r>
              <a:rPr lang="ru-RU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Ефименко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214942" y="1000108"/>
            <a:ext cx="37548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Казачья сказка«Глупец и жеребец» 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2844" y="1000108"/>
            <a:ext cx="32871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Казачья сказка «Казак и лиса» </a:t>
            </a:r>
            <a:endParaRPr lang="ru-RU" sz="16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6786578" y="1357298"/>
            <a:ext cx="22747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Упр. «Ловкий жеребец»</a:t>
            </a:r>
            <a:endParaRPr lang="ru-RU" sz="14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7500958" y="4357694"/>
            <a:ext cx="13046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Упр. «Овцы»</a:t>
            </a:r>
            <a:endParaRPr lang="ru-RU" sz="14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5072066" y="2571744"/>
            <a:ext cx="150019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Упр. «Кустик»</a:t>
            </a:r>
            <a:endParaRPr lang="ru-RU" sz="14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2428860" y="6000768"/>
            <a:ext cx="18573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Упр. «Курганы»</a:t>
            </a:r>
            <a:endParaRPr lang="ru-RU" sz="14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785786" y="1357298"/>
            <a:ext cx="22860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Упр. «Лиса на дороге»</a:t>
            </a:r>
            <a:endParaRPr lang="ru-RU" sz="1400" dirty="0"/>
          </a:p>
        </p:txBody>
      </p:sp>
      <p:pic>
        <p:nvPicPr>
          <p:cNvPr id="18" name="Рисунок 17" descr="DSC065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785926"/>
            <a:ext cx="2747655" cy="1829084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" name="Содержимое 25" descr="DSC06497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214414" y="3929066"/>
            <a:ext cx="2851741" cy="1898373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7" name="Рисунок 26" descr="DSC0650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00826" y="1714488"/>
            <a:ext cx="2468230" cy="1643074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" name="Рисунок 27" descr="DSC0650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22169" y="2927028"/>
            <a:ext cx="2793037" cy="1859294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9" name="Рисунок 28" descr="DSC0649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886177" y="4714884"/>
            <a:ext cx="3004802" cy="2000264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71472" y="142852"/>
            <a:ext cx="8229600" cy="724648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rgbClr val="000066"/>
                </a:solidFill>
              </a:rPr>
              <a:t/>
            </a:r>
            <a:br>
              <a:rPr lang="ru-RU" sz="2800" b="1" dirty="0" smtClean="0">
                <a:solidFill>
                  <a:srgbClr val="000066"/>
                </a:solidFill>
              </a:rPr>
            </a:br>
            <a:r>
              <a:rPr lang="ru-RU" sz="2800" b="1" dirty="0" smtClean="0">
                <a:solidFill>
                  <a:srgbClr val="000066"/>
                </a:solidFill>
              </a:rPr>
              <a:t>Утренняя гимнастика </a:t>
            </a:r>
            <a:br>
              <a:rPr lang="ru-RU" sz="2800" b="1" dirty="0" smtClean="0">
                <a:solidFill>
                  <a:srgbClr val="000066"/>
                </a:solidFill>
              </a:rPr>
            </a:br>
            <a:endParaRPr lang="ru-RU" sz="2800" b="1" dirty="0">
              <a:solidFill>
                <a:srgbClr val="000066"/>
              </a:solidFill>
            </a:endParaRPr>
          </a:p>
        </p:txBody>
      </p:sp>
      <p:pic>
        <p:nvPicPr>
          <p:cNvPr id="5" name="Picture 5" descr="D:\ЗАКАЧКИ\фото и видео доу\день дружбы,веселые старты\DSC037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72132" y="4572008"/>
            <a:ext cx="3100647" cy="1907771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DSC0648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1571612"/>
            <a:ext cx="3219431" cy="214314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DSC0648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28662" y="3071810"/>
            <a:ext cx="3184499" cy="2119886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DSC06490.JPG"/>
          <p:cNvPicPr>
            <a:picLocks noChangeAspect="1"/>
          </p:cNvPicPr>
          <p:nvPr/>
        </p:nvPicPr>
        <p:blipFill>
          <a:blip r:embed="rId5" cstate="print"/>
          <a:srcRect r="22462" b="24521"/>
          <a:stretch>
            <a:fillRect/>
          </a:stretch>
        </p:blipFill>
        <p:spPr>
          <a:xfrm>
            <a:off x="1785918" y="4857760"/>
            <a:ext cx="2857520" cy="1851723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D:\ЗАКАЧКИ\фото и видео доу\день здоровья с сотрудниками\DSC02570.JPG"/>
          <p:cNvPicPr>
            <a:picLocks noChangeAspect="1" noChangeArrowheads="1"/>
          </p:cNvPicPr>
          <p:nvPr/>
        </p:nvPicPr>
        <p:blipFill>
          <a:blip r:embed="rId6" cstate="print"/>
          <a:srcRect t="16065"/>
          <a:stretch>
            <a:fillRect/>
          </a:stretch>
        </p:blipFill>
        <p:spPr bwMode="auto">
          <a:xfrm>
            <a:off x="4786314" y="1714488"/>
            <a:ext cx="3340074" cy="1866178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5429256" y="1214422"/>
            <a:ext cx="28955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Ритмическая  гимнастика</a:t>
            </a:r>
          </a:p>
          <a:p>
            <a:r>
              <a:rPr lang="ru-RU" sz="1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под казачью песню «</a:t>
            </a:r>
            <a:r>
              <a:rPr lang="ru-RU" sz="1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Эх,КАЗАЧАТА</a:t>
            </a:r>
            <a:r>
              <a:rPr lang="ru-RU" sz="1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sz="1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28596" y="1071546"/>
            <a:ext cx="26643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Комплекс утренней гимнастики </a:t>
            </a:r>
          </a:p>
          <a:p>
            <a:r>
              <a:rPr lang="ru-RU" sz="1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«Весна в Новочеркасске»</a:t>
            </a:r>
            <a:endParaRPr lang="ru-RU" sz="1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643570" y="3929066"/>
            <a:ext cx="33484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Комплекс утренней гимнастики на улице </a:t>
            </a:r>
          </a:p>
          <a:p>
            <a:r>
              <a:rPr lang="ru-RU" sz="1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«Как за Доном, за рекой»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DSC0646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2844" y="1500174"/>
            <a:ext cx="3219431" cy="214314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867524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ru-RU" sz="1600" b="1" dirty="0" smtClean="0">
                <a:solidFill>
                  <a:srgbClr val="000066"/>
                </a:solidFill>
              </a:rPr>
              <a:t>Гимнастика пробуждения </a:t>
            </a:r>
            <a:br>
              <a:rPr lang="ru-RU" sz="1600" b="1" dirty="0" smtClean="0">
                <a:solidFill>
                  <a:srgbClr val="000066"/>
                </a:solidFill>
              </a:rPr>
            </a:br>
            <a:r>
              <a:rPr lang="ru-RU" sz="1600" b="1" dirty="0" smtClean="0">
                <a:solidFill>
                  <a:srgbClr val="000066"/>
                </a:solidFill>
              </a:rPr>
              <a:t>(включение упражнения с региональной тематикой)</a:t>
            </a:r>
            <a:endParaRPr lang="ru-RU" sz="1600" b="1" dirty="0">
              <a:solidFill>
                <a:srgbClr val="000066"/>
              </a:solidFill>
            </a:endParaRPr>
          </a:p>
        </p:txBody>
      </p:sp>
      <p:pic>
        <p:nvPicPr>
          <p:cNvPr id="6" name="Рисунок 5" descr="DSC0646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3504" y="1571612"/>
            <a:ext cx="3391543" cy="2257713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DSC0646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4286256"/>
            <a:ext cx="3541375" cy="2357454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DSC0646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29190" y="4286256"/>
            <a:ext cx="3606171" cy="2400589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 descr="DSC0647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00298" y="2403918"/>
            <a:ext cx="3429024" cy="2282664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357158" y="1142984"/>
            <a:ext cx="22987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Упр. « Суслик просыпается»</a:t>
            </a:r>
            <a:endParaRPr lang="ru-RU" sz="1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500826" y="1214422"/>
            <a:ext cx="125406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Упр</a:t>
            </a:r>
            <a:r>
              <a:rPr lang="ru-RU" sz="1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«Ковыль»</a:t>
            </a:r>
            <a:endParaRPr lang="ru-RU" sz="1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072198" y="3929066"/>
            <a:ext cx="28873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Упр</a:t>
            </a:r>
            <a:r>
              <a:rPr lang="ru-RU" sz="1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«Сурок выглядывает из норки»</a:t>
            </a:r>
            <a:endParaRPr lang="ru-RU" sz="14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42844" y="3786190"/>
            <a:ext cx="20002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Упр</a:t>
            </a:r>
            <a:r>
              <a:rPr lang="ru-RU" sz="1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«Корсак разминает лапки»</a:t>
            </a:r>
            <a:endParaRPr lang="ru-RU" sz="14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428992" y="1785926"/>
            <a:ext cx="17145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Упр. «Корсак потянул спинку»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357166"/>
            <a:ext cx="4257676" cy="438896"/>
          </a:xfrm>
        </p:spPr>
        <p:txBody>
          <a:bodyPr>
            <a:normAutofit/>
          </a:bodyPr>
          <a:lstStyle/>
          <a:p>
            <a:r>
              <a:rPr lang="ru-RU" altLang="ru-RU" sz="1600" b="1" dirty="0" smtClean="0">
                <a:solidFill>
                  <a:srgbClr val="002060"/>
                </a:solidFill>
                <a:latin typeface="+mn-lt"/>
              </a:rPr>
              <a:t>Игры соревновательного типа «Коники»</a:t>
            </a:r>
            <a:endParaRPr lang="ru-RU" sz="16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5720" y="785794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altLang="ru-RU" sz="1200" b="1" dirty="0" smtClean="0">
                <a:solidFill>
                  <a:srgbClr val="002060"/>
                </a:solidFill>
                <a:latin typeface="Times New Roman" pitchFamily="18" charset="0"/>
              </a:rPr>
              <a:t>развивают выдержку, смелость, ловкость, быстроту реакции, силу, выносливость, </a:t>
            </a:r>
            <a:r>
              <a:rPr lang="ru-RU" altLang="ru-RU" sz="1200" b="1" i="1" dirty="0" smtClean="0">
                <a:solidFill>
                  <a:srgbClr val="002060"/>
                </a:solidFill>
                <a:latin typeface="Times New Roman" pitchFamily="18" charset="0"/>
              </a:rPr>
              <a:t>ориентировка в пространстве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57818" y="428604"/>
            <a:ext cx="35781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ru-RU" altLang="ru-RU" sz="1600" b="1" i="1" dirty="0" smtClean="0">
                <a:solidFill>
                  <a:srgbClr val="002060"/>
                </a:solidFill>
              </a:rPr>
              <a:t>Музыкально-ритмические игры</a:t>
            </a:r>
            <a:r>
              <a:rPr lang="ru-RU" altLang="ru-RU" sz="1600" b="1" dirty="0" smtClean="0">
                <a:solidFill>
                  <a:srgbClr val="002060"/>
                </a:solidFill>
              </a:rPr>
              <a:t> 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357950" y="785794"/>
            <a:ext cx="11400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</a:rPr>
              <a:t>«Ручеёк»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72000" y="121442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altLang="ru-RU" sz="1200" b="1" dirty="0" smtClean="0">
                <a:solidFill>
                  <a:srgbClr val="002060"/>
                </a:solidFill>
                <a:latin typeface="Times New Roman" pitchFamily="18" charset="0"/>
              </a:rPr>
              <a:t>Развивает коммуникативные способности детей. Умение действовать сообща. Воспитывает смелость. Дружеских чувств, уверенности в себе.</a:t>
            </a:r>
            <a:endParaRPr lang="ru-RU" sz="1200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14282" y="3571876"/>
            <a:ext cx="22860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600" b="1" dirty="0" smtClean="0">
                <a:solidFill>
                  <a:srgbClr val="002060"/>
                </a:solidFill>
              </a:rPr>
              <a:t>П/Игра «Рыбалка»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2844" y="3929066"/>
            <a:ext cx="321471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Развивает быстроту реакции, </a:t>
            </a:r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ловкость.</a:t>
            </a:r>
            <a:endParaRPr lang="ru-RU" sz="1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072066" y="3786190"/>
            <a:ext cx="34290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dirty="0" smtClean="0">
                <a:solidFill>
                  <a:srgbClr val="002060"/>
                </a:solidFill>
              </a:rPr>
              <a:t>Хороводная игра</a:t>
            </a:r>
          </a:p>
          <a:p>
            <a:pPr algn="ctr">
              <a:defRPr/>
            </a:pPr>
            <a:r>
              <a:rPr lang="ru-RU" sz="1600" b="1" dirty="0" smtClean="0">
                <a:solidFill>
                  <a:srgbClr val="002060"/>
                </a:solidFill>
              </a:rPr>
              <a:t>«Заря-заряница»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572000" y="4214818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en-US" sz="1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азви</a:t>
            </a:r>
            <a:r>
              <a:rPr lang="ru-RU" sz="1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вает</a:t>
            </a:r>
            <a:r>
              <a:rPr lang="en-US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быстроту, ловкость, координацию движений.</a:t>
            </a:r>
            <a:endParaRPr lang="ru-RU" sz="1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E:\фото\фото сада № 3\зов джунглей\DSC050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1928802"/>
            <a:ext cx="2500297" cy="166442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sp>
        <p:nvSpPr>
          <p:cNvPr id="15" name="Прямоугольник 14"/>
          <p:cNvSpPr/>
          <p:nvPr/>
        </p:nvSpPr>
        <p:spPr>
          <a:xfrm>
            <a:off x="500034" y="1357298"/>
            <a:ext cx="93980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200" b="1" dirty="0" smtClean="0">
                <a:solidFill>
                  <a:srgbClr val="002060"/>
                </a:solidFill>
              </a:rPr>
              <a:t>«Коники»</a:t>
            </a:r>
            <a:endParaRPr lang="ru-RU" sz="12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214546" y="1357298"/>
            <a:ext cx="216604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200" b="1" dirty="0" smtClean="0">
                <a:solidFill>
                  <a:srgbClr val="002060"/>
                </a:solidFill>
              </a:rPr>
              <a:t>«Бой мешками на бревне»</a:t>
            </a:r>
            <a:endParaRPr lang="ru-RU" sz="1200" dirty="0"/>
          </a:p>
        </p:txBody>
      </p:sp>
      <p:pic>
        <p:nvPicPr>
          <p:cNvPr id="1027" name="Picture 3" descr="E:\DCIM\100MSDCF\DSC053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643050"/>
            <a:ext cx="2253602" cy="150019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1028" name="Picture 4" descr="E:\DCIM\100MSDCF\DSC054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4572008"/>
            <a:ext cx="3176914" cy="2114837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1029" name="Picture 5" descr="E:\DCIM\100MSDCF\DSC054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6380" y="1857364"/>
            <a:ext cx="2928925" cy="1949753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19" name="Рисунок 18" descr="DSC05432.JPG"/>
          <p:cNvPicPr>
            <a:picLocks noChangeAspect="1"/>
          </p:cNvPicPr>
          <p:nvPr/>
        </p:nvPicPr>
        <p:blipFill>
          <a:blip r:embed="rId6" cstate="print"/>
          <a:srcRect r="9655"/>
          <a:stretch>
            <a:fillRect/>
          </a:stretch>
        </p:blipFill>
        <p:spPr>
          <a:xfrm>
            <a:off x="285720" y="4271219"/>
            <a:ext cx="3214710" cy="2368699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8" name="Прямоугольник 17"/>
          <p:cNvSpPr/>
          <p:nvPr/>
        </p:nvSpPr>
        <p:spPr>
          <a:xfrm>
            <a:off x="2786050" y="0"/>
            <a:ext cx="34851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8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ru-RU" altLang="ru-RU" sz="2800" b="1" i="1" dirty="0" smtClean="0">
                <a:solidFill>
                  <a:srgbClr val="002060"/>
                </a:solidFill>
                <a:latin typeface="Times New Roman" pitchFamily="18" charset="0"/>
              </a:rPr>
              <a:t>П</a:t>
            </a:r>
            <a:r>
              <a:rPr lang="ru-RU" altLang="ru-RU" sz="2800" b="1" i="1" dirty="0" smtClean="0">
                <a:solidFill>
                  <a:srgbClr val="002060"/>
                </a:solidFill>
              </a:rPr>
              <a:t>одвижные игры</a:t>
            </a:r>
            <a:r>
              <a:rPr lang="ru-RU" altLang="ru-RU" sz="2800" b="1" dirty="0" smtClean="0">
                <a:solidFill>
                  <a:srgbClr val="002060"/>
                </a:solidFill>
              </a:rPr>
              <a:t> </a:t>
            </a:r>
            <a:endParaRPr lang="ru-RU" sz="2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14942" y="6142037"/>
            <a:ext cx="4648200" cy="715963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Покровская ярмарка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b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571472" y="0"/>
            <a:ext cx="757242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Фольклорные праздники и развлечения</a:t>
            </a:r>
          </a:p>
          <a:p>
            <a:pPr algn="ctr">
              <a:defRPr/>
            </a:pPr>
            <a:r>
              <a:rPr lang="ru-RU" sz="2400" b="1" dirty="0" smtClean="0">
                <a:solidFill>
                  <a:srgbClr val="C00000"/>
                </a:solidFill>
              </a:rPr>
              <a:t>   «Покрова Пресвятой Богородицы»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9" name="Рисунок 8" descr="DSC0449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00826" y="4572008"/>
            <a:ext cx="2468230" cy="1643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DSC045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00496" y="4643446"/>
            <a:ext cx="2360916" cy="1571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DSC0479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1357298"/>
            <a:ext cx="2682859" cy="1785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357158" y="928670"/>
            <a:ext cx="3214710" cy="357190"/>
          </a:xfrm>
          <a:prstGeom prst="round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Игра «Плетень»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50" name="Picture 2" descr="D:\ЗАКАЧКИ\фото и видео доу\открытые занятия апрель\DSC0299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4214818"/>
            <a:ext cx="3326870" cy="2214578"/>
          </a:xfrm>
          <a:prstGeom prst="rect">
            <a:avLst/>
          </a:prstGeom>
          <a:noFill/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642910" y="3714752"/>
            <a:ext cx="3000396" cy="428628"/>
          </a:xfrm>
          <a:prstGeom prst="round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Игра «Звонок»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51" name="Picture 3" descr="D:\ЗАКАЧКИ\фото и видео доу\открытые занятия апрель\DSC0326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00760" y="1428736"/>
            <a:ext cx="2835540" cy="1887518"/>
          </a:xfrm>
          <a:prstGeom prst="rect">
            <a:avLst/>
          </a:prstGeom>
          <a:noFill/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5715008" y="1000108"/>
            <a:ext cx="3214710" cy="357190"/>
          </a:xfrm>
          <a:prstGeom prst="round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Эстафета «Лихие скакуны»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52" name="Picture 4" descr="D:\ЗАКАЧКИ\фото и видео доу\открытые занятия апрель\DSC03315.JPG"/>
          <p:cNvPicPr>
            <a:picLocks noChangeAspect="1" noChangeArrowheads="1"/>
          </p:cNvPicPr>
          <p:nvPr/>
        </p:nvPicPr>
        <p:blipFill>
          <a:blip r:embed="rId7" cstate="print"/>
          <a:srcRect l="12301"/>
          <a:stretch>
            <a:fillRect/>
          </a:stretch>
        </p:blipFill>
        <p:spPr bwMode="auto">
          <a:xfrm>
            <a:off x="4429124" y="2643182"/>
            <a:ext cx="2484405" cy="1885742"/>
          </a:xfrm>
          <a:prstGeom prst="rect">
            <a:avLst/>
          </a:prstGeom>
          <a:noFill/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4643438" y="2357430"/>
            <a:ext cx="2357454" cy="357190"/>
          </a:xfrm>
          <a:prstGeom prst="round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Эстафета «Рыбалка»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53" name="Picture 5" descr="D:\ЗАКАЧКИ\фото и видео доу\открытые занятия апрель\DSC0334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00232" y="1857364"/>
            <a:ext cx="2620903" cy="17446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D:\ЗАКАЧКИ\фото и видео доу\колядки\DSC099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214422"/>
            <a:ext cx="3643338" cy="24253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3" descr="D:\ЗАКАЧКИ\фото и видео доу\колядки\DSC099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285860"/>
            <a:ext cx="3627413" cy="2414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4" descr="D:\ЗАКАЧКИ\фото и видео доу\колядки\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4214818"/>
            <a:ext cx="4143404" cy="2469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428596" y="285728"/>
            <a:ext cx="8229600" cy="928694"/>
          </a:xfrm>
          <a:prstGeom prst="rect">
            <a:avLst/>
          </a:prstGeom>
        </p:spPr>
        <p:txBody>
          <a:bodyPr vert="horz" lIns="0" rIns="0" bIns="0" anchor="b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Фольклорный праздник  «</a:t>
            </a:r>
            <a:r>
              <a:rPr kumimoji="0" lang="ru-RU" sz="12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Колядк</a:t>
            </a:r>
            <a:r>
              <a:rPr lang="ru-RU" sz="12800" b="1" i="1" dirty="0" smtClean="0">
                <a:solidFill>
                  <a:srgbClr val="C00000"/>
                </a:solidFill>
                <a:latin typeface="Monotype Corsiva" pitchFamily="66" charset="0"/>
                <a:ea typeface="+mj-ea"/>
                <a:cs typeface="+mj-cs"/>
              </a:rPr>
              <a:t>и»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j-ea"/>
                <a:cs typeface="+mj-cs"/>
              </a:rPr>
              <a:t>(совместно с детским садом №20)</a:t>
            </a:r>
            <a:r>
              <a:rPr kumimoji="0" lang="ru-RU" sz="1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128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00100" y="857232"/>
            <a:ext cx="2138758" cy="408623"/>
          </a:xfrm>
          <a:prstGeom prst="round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Петушиные бои» 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786446" y="928670"/>
            <a:ext cx="2056733" cy="408623"/>
          </a:xfrm>
          <a:prstGeom prst="round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«Поймай рыбку» 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00034" y="3929066"/>
            <a:ext cx="3449943" cy="408623"/>
          </a:xfrm>
          <a:prstGeom prst="round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Эстафета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Прыжки в мешках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ЗАКАЧКИ\фото и видео доу\колядки\DSC0996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4" y="4225576"/>
            <a:ext cx="3643338" cy="2425240"/>
          </a:xfrm>
          <a:prstGeom prst="rect">
            <a:avLst/>
          </a:prstGeom>
          <a:noFill/>
        </p:spPr>
      </p:pic>
      <p:sp>
        <p:nvSpPr>
          <p:cNvPr id="13" name="Скругленный прямоугольник 12"/>
          <p:cNvSpPr/>
          <p:nvPr/>
        </p:nvSpPr>
        <p:spPr>
          <a:xfrm>
            <a:off x="5715008" y="3857628"/>
            <a:ext cx="3084419" cy="408623"/>
          </a:xfrm>
          <a:prstGeom prst="round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Эстафета «Забей в ворота» 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00034" y="357166"/>
            <a:ext cx="8429684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Спортивно-музыкальный праздник </a:t>
            </a:r>
            <a:r>
              <a:rPr kumimoji="0" lang="ru-RU" sz="1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</a:t>
            </a:r>
            <a:r>
              <a:rPr kumimoji="0" lang="ru-RU" sz="14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Масленица</a:t>
            </a:r>
            <a:r>
              <a:rPr kumimoji="0" lang="ru-RU" sz="1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» </a:t>
            </a:r>
            <a:r>
              <a:rPr kumimoji="0" lang="ru-RU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(совместно с детскими садами</a:t>
            </a:r>
            <a:r>
              <a:rPr kumimoji="0" lang="ru-RU" sz="8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ru-RU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20 и 53)</a:t>
            </a:r>
            <a:r>
              <a:rPr kumimoji="0" lang="ru-RU" sz="1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144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Picture 4" descr="D:\ЗАКАЧКИ\фото и видео доу\23и масленица\DSC009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214422"/>
            <a:ext cx="3806492" cy="2533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3" descr="D:\ЗАКАЧКИ\фото и видео доу\23и масленица\DSC009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142984"/>
            <a:ext cx="3913165" cy="2604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6" descr="D:\ЗАКАЧКИ\фото и видео доу\23и масленица\DSC010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4071942"/>
            <a:ext cx="3929090" cy="26154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5" descr="D:\ЗАКАЧКИ\фото и видео доу\23и масленица\DSC0099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28" y="4143380"/>
            <a:ext cx="3786214" cy="2520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1071538" y="928670"/>
            <a:ext cx="2325017" cy="340519"/>
          </a:xfrm>
          <a:prstGeom prst="round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Перетягивание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каната» 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000760" y="928670"/>
            <a:ext cx="1982282" cy="340519"/>
          </a:xfrm>
          <a:prstGeom prst="round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Игра «Казачий круг» 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357290" y="3857628"/>
            <a:ext cx="1756791" cy="340519"/>
          </a:xfrm>
          <a:prstGeom prst="round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Эстафета «Блины»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143636" y="3929066"/>
            <a:ext cx="1951012" cy="340519"/>
          </a:xfrm>
          <a:prstGeom prst="round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Эстафета «На конях»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D:\ЗАКАЧКИ\фото и видео доу\мать казачка\DSC081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285860"/>
            <a:ext cx="3863316" cy="2571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3" descr="D:\ЗАКАЧКИ\фото и видео доу\мать казачка\DSC081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214206"/>
            <a:ext cx="3875748" cy="2579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4" descr="D:\ЗАКАЧКИ\фото и видео доу\мать казачка\DSC081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4143380"/>
            <a:ext cx="3863461" cy="2571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5" descr="D:\ЗАКАЧКИ\фото и видео доу\мать казачка\DSC0806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28" y="4143380"/>
            <a:ext cx="3766493" cy="2507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285720" y="357166"/>
            <a:ext cx="8501122" cy="438896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solidFill>
                  <a:srgbClr val="002060"/>
                </a:solidFill>
                <a:ea typeface="+mj-ea"/>
                <a:cs typeface="+mj-cs"/>
              </a:rPr>
              <a:t>Спортивные праздники с привлечением родителей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solidFill>
                  <a:srgbClr val="C00000"/>
                </a:solidFill>
                <a:ea typeface="+mj-ea"/>
                <a:cs typeface="+mj-cs"/>
              </a:rPr>
              <a:t> </a:t>
            </a:r>
            <a:r>
              <a:rPr lang="ru-RU" sz="3200" b="1" dirty="0" smtClean="0">
                <a:solidFill>
                  <a:srgbClr val="C00000"/>
                </a:solidFill>
                <a:latin typeface="Monotype Corsiva" pitchFamily="66" charset="0"/>
                <a:ea typeface="+mj-ea"/>
                <a:cs typeface="+mj-cs"/>
              </a:rPr>
              <a:t>«Казачки донские - хозяйки удалые»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onotype Corsiva" pitchFamily="66" charset="0"/>
              <a:ea typeface="+mj-ea"/>
              <a:cs typeface="+mj-cs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85720" y="1000108"/>
            <a:ext cx="4043362" cy="510334"/>
          </a:xfrm>
          <a:prstGeom prst="round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8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Игра - эстафета «Перенести воду с помощью коромысла»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429256" y="928670"/>
            <a:ext cx="3286148" cy="408623"/>
          </a:xfrm>
          <a:prstGeom prst="round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Эстафета «Жарим рыбку</a:t>
            </a:r>
            <a:r>
              <a:rPr lang="ru-RU" b="1" dirty="0" smtClean="0">
                <a:solidFill>
                  <a:srgbClr val="002060"/>
                </a:solidFill>
              </a:rPr>
              <a:t>»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785786" y="3857628"/>
            <a:ext cx="3214710" cy="374571"/>
          </a:xfrm>
          <a:prstGeom prst="round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Конкурс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Быстрые нитки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5357818" y="3857628"/>
            <a:ext cx="2928926" cy="374571"/>
          </a:xfrm>
          <a:prstGeom prst="round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Игра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Лавочка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ЗАКАЧКИ\фото и видео доу\23и масленица\DSC004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071546"/>
            <a:ext cx="3286148" cy="21875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3" descr="D:\ЗАКАЧКИ\фото и видео доу\23и масленица\DSC004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1142984"/>
            <a:ext cx="3219550" cy="2143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4" descr="D:\ЗАКАЧКИ\фото и видео доу\23и масленица\DSC0049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4286256"/>
            <a:ext cx="3219551" cy="2143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5" descr="D:\ЗАКАЧКИ\фото и видео доу\23и масленица\DSC00532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43570" y="4357694"/>
            <a:ext cx="3331545" cy="2214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Заголовок 1"/>
          <p:cNvSpPr txBox="1">
            <a:spLocks noGrp="1"/>
          </p:cNvSpPr>
          <p:nvPr>
            <p:ph type="title"/>
          </p:nvPr>
        </p:nvSpPr>
        <p:spPr>
          <a:xfrm>
            <a:off x="357158" y="142852"/>
            <a:ext cx="8229600" cy="642918"/>
          </a:xfrm>
          <a:prstGeom prst="rect">
            <a:avLst/>
          </a:prstGeom>
        </p:spPr>
        <p:txBody>
          <a:bodyPr vert="horz" lIns="0" rIns="0" bIns="0" anchor="b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+mn-lt"/>
                <a:ea typeface="+mj-ea"/>
                <a:cs typeface="+mj-cs"/>
              </a:rPr>
              <a:t/>
            </a:r>
            <a:br>
              <a:rPr lang="ru-RU" sz="2400" b="1" dirty="0" smtClean="0">
                <a:solidFill>
                  <a:srgbClr val="C00000"/>
                </a:solidFill>
                <a:latin typeface="+mn-lt"/>
                <a:ea typeface="+mj-ea"/>
                <a:cs typeface="+mj-cs"/>
              </a:rPr>
            </a:br>
            <a:r>
              <a:rPr lang="ru-RU" sz="2400" b="1" dirty="0" smtClean="0">
                <a:solidFill>
                  <a:srgbClr val="000066"/>
                </a:solidFill>
                <a:latin typeface="+mn-lt"/>
                <a:ea typeface="+mj-ea"/>
                <a:cs typeface="+mj-cs"/>
              </a:rPr>
              <a:t>Спортивный праздник 23 февраля с папами </a:t>
            </a:r>
            <a:br>
              <a:rPr lang="ru-RU" sz="2400" b="1" dirty="0" smtClean="0">
                <a:solidFill>
                  <a:srgbClr val="000066"/>
                </a:solidFill>
                <a:latin typeface="+mn-lt"/>
                <a:ea typeface="+mj-ea"/>
                <a:cs typeface="+mj-cs"/>
              </a:rPr>
            </a:br>
            <a:r>
              <a:rPr lang="ru-RU" sz="3600" b="1" dirty="0" smtClean="0">
                <a:solidFill>
                  <a:srgbClr val="C00000"/>
                </a:solidFill>
                <a:latin typeface="Monotype Corsiva" pitchFamily="66" charset="0"/>
              </a:rPr>
              <a:t>«Богатырские состязания»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onotype Corsiva" pitchFamily="66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14282" y="714356"/>
            <a:ext cx="3429024" cy="374571"/>
          </a:xfrm>
          <a:prstGeom prst="round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Эстафета «Подкова для коня»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715140" y="714356"/>
            <a:ext cx="2066314" cy="374571"/>
          </a:xfrm>
          <a:prstGeom prst="round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Эстафета «На конях»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0" y="6483429"/>
            <a:ext cx="3214678" cy="374571"/>
          </a:xfrm>
          <a:prstGeom prst="round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Эстафета «Перейди болото»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5357850" y="6483429"/>
            <a:ext cx="3786150" cy="374571"/>
          </a:xfrm>
          <a:prstGeom prst="round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Эстафета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Бой со змеем Горынычем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D:\ЗАКАЧКИ\фото и видео доу\23и масленица\DSC0059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167" y="2571960"/>
            <a:ext cx="3572221" cy="2377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214282" y="0"/>
            <a:ext cx="8229600" cy="510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Целевые  прогулки</a:t>
            </a:r>
            <a:r>
              <a:rPr kumimoji="0" lang="ru-RU" sz="2800" b="1" i="0" u="none" strike="noStrike" kern="1200" cap="none" spc="0" normalizeH="0" baseline="0" noProof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, малые походы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и экскурсии</a:t>
            </a:r>
            <a:endParaRPr kumimoji="0" lang="ru-RU" sz="2800" b="1" i="0" u="none" strike="noStrike" kern="1200" cap="none" spc="0" normalizeH="0" baseline="0" noProof="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6" name="Picture 2" descr="E:\фото\фото сада № 3\эколого-биологич\DSC039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857232"/>
            <a:ext cx="2790174" cy="1857388"/>
          </a:xfrm>
          <a:prstGeom prst="rect">
            <a:avLst/>
          </a:prstGeom>
          <a:ln w="381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IMG_47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43240" y="4643446"/>
            <a:ext cx="2928958" cy="1952639"/>
          </a:xfrm>
          <a:prstGeom prst="rect">
            <a:avLst/>
          </a:prstGeom>
          <a:ln w="381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3" descr="E:\IMG_20161006_11154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71670" y="1285860"/>
            <a:ext cx="2571768" cy="1928826"/>
          </a:xfrm>
          <a:prstGeom prst="rect">
            <a:avLst/>
          </a:prstGeom>
          <a:ln w="381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D:\ЗАКАЧКИ\фото и видео доу\фото птицы\DSC087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43372" y="1857364"/>
            <a:ext cx="2729190" cy="1816724"/>
          </a:xfrm>
          <a:prstGeom prst="rect">
            <a:avLst/>
          </a:prstGeom>
          <a:ln w="381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1785918" y="428604"/>
            <a:ext cx="27033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ru-RU" altLang="ru-RU" b="1" i="1" dirty="0" smtClean="0">
                <a:solidFill>
                  <a:srgbClr val="002060"/>
                </a:solidFill>
              </a:rPr>
              <a:t>в рощу «Красная весна»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000496" y="3714752"/>
            <a:ext cx="50086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</a:rPr>
              <a:t>     </a:t>
            </a:r>
            <a:r>
              <a:rPr lang="ru-RU" altLang="ru-RU" b="1" i="1" dirty="0" smtClean="0">
                <a:solidFill>
                  <a:srgbClr val="002060"/>
                </a:solidFill>
              </a:rPr>
              <a:t>в казачий детский </a:t>
            </a:r>
          </a:p>
          <a:p>
            <a:r>
              <a:rPr lang="ru-RU" altLang="ru-RU" b="1" i="1" dirty="0" smtClean="0">
                <a:solidFill>
                  <a:srgbClr val="002060"/>
                </a:solidFill>
              </a:rPr>
              <a:t>                         эколого-биологический центр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857752" y="500042"/>
            <a:ext cx="4071966" cy="1293971"/>
          </a:xfrm>
          <a:prstGeom prst="roundRect">
            <a:avLst/>
          </a:prstGeom>
          <a:solidFill>
            <a:srgbClr val="EAF9FC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altLang="ru-RU" sz="14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ru-RU" alt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Обобщать знания о растительном и животном мире родного края. Продолжать формировать интерес к природе родного края, умение видеть, наблюдать за сезонными изменениями.</a:t>
            </a:r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0" y="3429000"/>
            <a:ext cx="3500430" cy="3214710"/>
          </a:xfrm>
          <a:prstGeom prst="roundRect">
            <a:avLst/>
          </a:prstGeom>
          <a:solidFill>
            <a:srgbClr val="EAF9FC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400" dirty="0" smtClean="0"/>
              <a:t>Расширение представлений о живой и неживой природе, познакомить детей с некоторыми представителями животного мира донского  края на теоретическом уровне и на практике, освоить способы ухода за домашними животными, рассказать об особенностях обитания и жизни животных региона в разное время года. Также с детьми изучить растения родного края (деревья, кустарники, луговые цветы). </a:t>
            </a:r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Рисунок 20" descr="DSC0400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15008" y="4357694"/>
            <a:ext cx="3214677" cy="19973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ЗАКАЧКИ\картинки\0_1298fb_b72012a1_orig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693953" y="1500174"/>
            <a:ext cx="7450047" cy="535782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143116"/>
            <a:ext cx="8229600" cy="1285884"/>
          </a:xfrm>
        </p:spPr>
        <p:txBody>
          <a:bodyPr>
            <a:normAutofit fontScale="90000"/>
          </a:bodyPr>
          <a:lstStyle/>
          <a:p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27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Детство – каждодневное открытие мира, поэтому надо сделать так, чтобы оно стало прежде всего, познанием человека и Отечества, их красоты и величия.</a:t>
            </a:r>
            <a:r>
              <a:rPr lang="ru-RU" sz="27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/>
            </a:r>
            <a:br>
              <a:rPr lang="ru-RU" sz="27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27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                                                                              В. А. Сухомлинский.</a:t>
            </a:r>
            <a:r>
              <a:rPr lang="ru-RU" sz="27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27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27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27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27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27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endParaRPr lang="ru-RU" sz="2700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0034" y="2285992"/>
            <a:ext cx="34290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Актуальность</a:t>
            </a:r>
            <a:endParaRPr lang="ru-RU" sz="3600" b="1" dirty="0">
              <a:solidFill>
                <a:srgbClr val="7030A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0034" y="3000372"/>
            <a:ext cx="828680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Актуальность и значимость регионального компонента в дошкольном образовании несомненна, а в настоящее время вопросы нравственно-патриотического воспитания в дошкольных учреждениях являются приоритетными. Любовь к Родине начинается с родного края и играет важную роль в воспитании подрастающего поколения</a:t>
            </a:r>
            <a:r>
              <a:rPr lang="ru-RU" dirty="0" smtClean="0"/>
              <a:t>, 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развитие   у   дошкольников   ценностного отношения к культуре и истории родного края, создание условий открытия ребенком личностных смыслов как культурно-эмоциональных переживания, сохранение традиций, обычаев, их передача от одного поколения к другому. Бережное отношение к истории своего края, его жителям и  природы родного края.</a:t>
            </a:r>
          </a:p>
          <a:p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0457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1714488"/>
            <a:ext cx="2868599" cy="1909595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DSC045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5008" y="1643050"/>
            <a:ext cx="3214678" cy="2139976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DSC0458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4357694"/>
            <a:ext cx="3434059" cy="2286016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2786050" y="0"/>
            <a:ext cx="3686172" cy="51033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+mn-lt"/>
              </a:rPr>
              <a:t>«Конный двор»</a:t>
            </a:r>
            <a:endParaRPr lang="ru-RU" sz="2800" b="1" dirty="0">
              <a:latin typeface="+mn-lt"/>
            </a:endParaRPr>
          </a:p>
        </p:txBody>
      </p:sp>
      <p:pic>
        <p:nvPicPr>
          <p:cNvPr id="2050" name="Picture 2" descr="E:\фото\фото сада № 3\фото покров\DSC046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4942" y="4286256"/>
            <a:ext cx="3500429" cy="2330197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 descr="E:\фото\фото сада № 3\фото покров\DSC0453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86050" y="2857496"/>
            <a:ext cx="3219550" cy="214314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428596" y="571480"/>
            <a:ext cx="7786742" cy="1293971"/>
          </a:xfrm>
          <a:prstGeom prst="roundRect">
            <a:avLst/>
          </a:prstGeom>
          <a:solidFill>
            <a:srgbClr val="EAF9FC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400" dirty="0" smtClean="0"/>
              <a:t>Цель: Сформировать у дошкольников интерес к  истории Донского края, познакомить с военной жизнью казаков, оружием. Рассказать детям, что казаки – смелые, мужественные, отважные воины, защитники своей земли, а верный друг казака – конь (друг, спаситель, защитник) Дать детям прикоснуться к прошлому и почувствовать себя настоящим казаком, очутившись в седле коня и подержав в руках настоящую казачью саблю.</a:t>
            </a:r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0"/>
            <a:ext cx="8229600" cy="438896"/>
          </a:xfrm>
        </p:spPr>
        <p:txBody>
          <a:bodyPr>
            <a:normAutofit/>
          </a:bodyPr>
          <a:lstStyle/>
          <a:p>
            <a:pPr algn="ctr"/>
            <a:r>
              <a:rPr lang="ru-RU" alt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Нормативно-правовая база:</a:t>
            </a:r>
            <a:endParaRPr lang="ru-RU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D:\ЗАКАЧКИ\картинки\0_1298fb_b72012a1_orig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 flipH="1">
            <a:off x="0" y="2214554"/>
            <a:ext cx="6456704" cy="4643446"/>
          </a:xfrm>
          <a:prstGeom prst="rect">
            <a:avLst/>
          </a:prstGeom>
          <a:noFill/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42844" y="571481"/>
            <a:ext cx="8715436" cy="5856923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Приказ Министерства образования и науки Российской Федерации (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Минобрнауки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 России) от 17 октября 2013 г. N 1155 г. Москва "Об утверждении федерального государственного образовательного стандарта дошкольного образования" </a:t>
            </a:r>
          </a:p>
          <a:p>
            <a:r>
              <a:rPr lang="ru-RU" sz="1400" b="1" dirty="0" smtClean="0"/>
              <a:t>1.4. </a:t>
            </a:r>
            <a:r>
              <a:rPr lang="ru-RU" sz="1400" b="1" i="1" dirty="0" smtClean="0"/>
              <a:t>Основные принципы дошкольного образования:</a:t>
            </a:r>
          </a:p>
          <a:p>
            <a:r>
              <a:rPr lang="ru-RU" sz="1400" b="1" i="1" dirty="0" smtClean="0"/>
              <a:t>6) </a:t>
            </a:r>
            <a:r>
              <a:rPr lang="ru-RU" sz="1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приобщение детей к </a:t>
            </a:r>
            <a:r>
              <a:rPr lang="ru-RU" sz="1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социокультурным</a:t>
            </a:r>
            <a:r>
              <a:rPr lang="ru-RU" sz="1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нормам, традициям семьи, общества и государства;</a:t>
            </a:r>
          </a:p>
          <a:p>
            <a:r>
              <a:rPr lang="ru-RU" sz="1400" b="1" i="1" dirty="0" smtClean="0"/>
              <a:t>2.9. Программа состоит из обязательной части и </a:t>
            </a:r>
            <a:r>
              <a:rPr lang="ru-RU" sz="1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части, формируемой участниками образовательных отношений.</a:t>
            </a:r>
            <a:r>
              <a:rPr lang="ru-RU" sz="1400" b="1" i="1" dirty="0" smtClean="0"/>
              <a:t> Обе части являются взаимодополняющими и необходимыми с точки зрения реализации требований Стандарта.</a:t>
            </a:r>
            <a:r>
              <a:rPr lang="ru-RU" sz="1400" b="1" i="1" dirty="0" smtClean="0">
                <a:solidFill>
                  <a:srgbClr val="000066"/>
                </a:solidFill>
              </a:rPr>
              <a:t> </a:t>
            </a:r>
          </a:p>
          <a:p>
            <a:r>
              <a:rPr lang="ru-RU" b="1" dirty="0" smtClean="0"/>
              <a:t>2.11.2</a:t>
            </a:r>
          </a:p>
          <a:p>
            <a:r>
              <a:rPr lang="ru-RU" b="1" dirty="0" smtClean="0"/>
              <a:t>…..</a:t>
            </a:r>
            <a:r>
              <a:rPr lang="ru-RU" sz="1400" b="1" i="1" dirty="0" smtClean="0"/>
              <a:t>Часть Программы, формируемая участниками образовательных отношений, может включать различные направления, выбранные участниками образовательных отношений из числа парциальных и иных программ и/или созданных ими самостоятельно.</a:t>
            </a:r>
          </a:p>
          <a:p>
            <a:r>
              <a:rPr lang="ru-RU" sz="1400" b="1" i="1" dirty="0" smtClean="0"/>
              <a:t>Данная часть Программы должна учитывать образовательные потребности, </a:t>
            </a:r>
            <a:r>
              <a:rPr lang="ru-RU" sz="1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интересы и мотивы детей</a:t>
            </a:r>
            <a:r>
              <a:rPr lang="ru-RU" sz="1400" b="1" i="1" dirty="0" smtClean="0"/>
              <a:t>, членов их семей и педагогов и, в частности, может быть ориентирована на:  </a:t>
            </a:r>
          </a:p>
          <a:p>
            <a:endParaRPr lang="ru-RU" sz="1400" b="1" i="1" dirty="0" smtClean="0"/>
          </a:p>
          <a:p>
            <a:r>
              <a:rPr lang="ru-RU" sz="1400" b="1" i="1" dirty="0" smtClean="0"/>
              <a:t>-специфику </a:t>
            </a:r>
            <a:r>
              <a:rPr lang="ru-RU" sz="1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национальных, </a:t>
            </a:r>
            <a:r>
              <a:rPr lang="ru-RU" sz="1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социокультурных</a:t>
            </a:r>
            <a:r>
              <a:rPr lang="ru-RU" sz="1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400" b="1" i="1" dirty="0" smtClean="0"/>
              <a:t>и иных условий, в которых осуществляется образовательная деятельность;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effectLst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438896"/>
          </a:xfrm>
        </p:spPr>
        <p:txBody>
          <a:bodyPr>
            <a:normAutofit/>
          </a:bodyPr>
          <a:lstStyle/>
          <a:p>
            <a:pPr algn="ctr"/>
            <a:r>
              <a:rPr lang="ru-RU" alt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Нормативно-правовая база:</a:t>
            </a:r>
            <a:endParaRPr lang="ru-RU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D:\ЗАКАЧКИ\картинки\0_1298fb_b72012a1_orig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 flipH="1">
            <a:off x="0" y="2214554"/>
            <a:ext cx="6456704" cy="4643446"/>
          </a:xfrm>
          <a:prstGeom prst="rect">
            <a:avLst/>
          </a:prstGeom>
          <a:noFill/>
        </p:spPr>
      </p:pic>
      <p:sp>
        <p:nvSpPr>
          <p:cNvPr id="6" name="Скругленный прямоугольник 5"/>
          <p:cNvSpPr/>
          <p:nvPr/>
        </p:nvSpPr>
        <p:spPr>
          <a:xfrm>
            <a:off x="285720" y="857232"/>
            <a:ext cx="8429684" cy="528485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smtClean="0"/>
              <a:t>2.Конвенция о правах ребенка </a:t>
            </a:r>
          </a:p>
          <a:p>
            <a:r>
              <a:rPr lang="ru-RU" sz="1400" b="1" i="1" dirty="0" smtClean="0"/>
              <a:t>статья 29 .Образование должно быть направлено на воспитание уважения к родителям ребенка, его </a:t>
            </a:r>
            <a:r>
              <a:rPr lang="ru-RU" sz="1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культурной самобытности, языку, к национальным ценностям страны, в которой ребенок проживает»</a:t>
            </a:r>
          </a:p>
          <a:p>
            <a:endParaRPr lang="ru-RU" b="1" dirty="0" smtClean="0">
              <a:solidFill>
                <a:srgbClr val="000066"/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ru-RU" altLang="ru-RU" b="1" dirty="0" smtClean="0">
                <a:latin typeface="Times New Roman" pitchFamily="18" charset="0"/>
              </a:rPr>
              <a:t>3</a:t>
            </a:r>
            <a:r>
              <a:rPr lang="ru-RU" altLang="ru-RU" dirty="0" smtClean="0">
                <a:cs typeface="Miriam" pitchFamily="2" charset="-79"/>
              </a:rPr>
              <a:t>. </a:t>
            </a:r>
            <a:r>
              <a:rPr lang="ru-RU" altLang="ru-RU" b="1" dirty="0" smtClean="0">
                <a:cs typeface="Miriam" pitchFamily="2" charset="-79"/>
              </a:rPr>
              <a:t>Образовательная  программа</a:t>
            </a:r>
            <a:r>
              <a:rPr lang="ru-RU" altLang="ru-RU" dirty="0" smtClean="0">
                <a:cs typeface="Miriam" pitchFamily="2" charset="-79"/>
              </a:rPr>
              <a:t> </a:t>
            </a:r>
            <a:r>
              <a:rPr lang="ru-RU" altLang="ru-RU" b="1" dirty="0" smtClean="0">
                <a:cs typeface="Miriam" pitchFamily="2" charset="-79"/>
              </a:rPr>
              <a:t>МБДОУ </a:t>
            </a:r>
            <a:r>
              <a:rPr lang="ru-RU" altLang="ru-RU" b="1" dirty="0" err="1" smtClean="0">
                <a:cs typeface="Miriam" pitchFamily="2" charset="-79"/>
              </a:rPr>
              <a:t>д</a:t>
            </a:r>
            <a:r>
              <a:rPr lang="ru-RU" altLang="ru-RU" b="1" dirty="0" smtClean="0">
                <a:cs typeface="Miriam" pitchFamily="2" charset="-79"/>
              </a:rPr>
              <a:t>/с №3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ru-RU" altLang="ru-RU" b="1" i="1" dirty="0" smtClean="0">
                <a:cs typeface="Miriam" pitchFamily="2" charset="-79"/>
              </a:rPr>
              <a:t>Вариативная часть.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ru-RU" altLang="ru-RU" dirty="0" smtClean="0">
                <a:cs typeface="Miriam" pitchFamily="2" charset="-79"/>
              </a:rPr>
              <a:t>2. Реализация регионального содержания образования по программе «Родники Дона»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endParaRPr lang="ru-RU" altLang="ru-RU" dirty="0" smtClean="0">
              <a:cs typeface="Miriam" pitchFamily="2" charset="-79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ru-RU" altLang="ru-RU" b="1" dirty="0" smtClean="0">
                <a:latin typeface="Times New Roman" pitchFamily="18" charset="0"/>
                <a:cs typeface="Miriam" pitchFamily="2" charset="-79"/>
              </a:rPr>
              <a:t>….</a:t>
            </a:r>
            <a:r>
              <a:rPr lang="ru-RU" altLang="ru-RU" sz="1600" b="1" dirty="0" smtClean="0">
                <a:latin typeface="Times New Roman" pitchFamily="18" charset="0"/>
                <a:cs typeface="Miriam" pitchFamily="2" charset="-79"/>
              </a:rPr>
              <a:t>Внедрение в образовательный процесс дошкольного учреждения регионального компонента даёт детям первоначальные представления основ региональной культуры, развивает  у дошкольников интерес к малой Родине, её культурно-историческим ценностям</a:t>
            </a:r>
            <a:endParaRPr lang="ru-RU" altLang="ru-RU" sz="1600" b="1" dirty="0" smtClean="0">
              <a:latin typeface="Times New Roman" pitchFamily="18" charset="0"/>
            </a:endParaRPr>
          </a:p>
          <a:p>
            <a:r>
              <a:rPr lang="ru-RU" sz="1400" b="1" dirty="0" smtClean="0">
                <a:solidFill>
                  <a:srgbClr val="000066"/>
                </a:solidFill>
              </a:rPr>
              <a:t/>
            </a:r>
            <a:br>
              <a:rPr lang="ru-RU" sz="1400" b="1" dirty="0" smtClean="0">
                <a:solidFill>
                  <a:srgbClr val="000066"/>
                </a:solidFill>
              </a:rPr>
            </a:br>
            <a:r>
              <a:rPr lang="ru-RU" b="1" i="1" dirty="0" smtClean="0">
                <a:solidFill>
                  <a:srgbClr val="000066"/>
                </a:solidFill>
                <a:latin typeface="Monotype Corsiva" panose="03010101010201010101" pitchFamily="66" charset="0"/>
              </a:rPr>
              <a:t/>
            </a:r>
            <a:br>
              <a:rPr lang="ru-RU" b="1" i="1" dirty="0" smtClean="0">
                <a:solidFill>
                  <a:srgbClr val="000066"/>
                </a:solidFill>
                <a:latin typeface="Monotype Corsiva" panose="03010101010201010101" pitchFamily="66" charset="0"/>
              </a:rPr>
            </a:br>
            <a:r>
              <a:rPr lang="ru-RU" b="1" i="1" dirty="0" smtClean="0">
                <a:solidFill>
                  <a:srgbClr val="000066"/>
                </a:solidFill>
                <a:latin typeface="Monotype Corsiva" panose="03010101010201010101" pitchFamily="66" charset="0"/>
              </a:rPr>
              <a:t>                                                   </a:t>
            </a:r>
            <a:br>
              <a:rPr lang="ru-RU" b="1" i="1" dirty="0" smtClean="0">
                <a:solidFill>
                  <a:srgbClr val="000066"/>
                </a:solidFill>
                <a:latin typeface="Monotype Corsiva" panose="03010101010201010101" pitchFamily="66" charset="0"/>
              </a:rPr>
            </a:br>
            <a:endParaRPr lang="ru-RU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D:\ЗАКАЧКИ\картинки\0_1298fb_b72012a1_ori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0" y="2643182"/>
            <a:ext cx="5860695" cy="4214818"/>
          </a:xfrm>
          <a:prstGeom prst="rect">
            <a:avLst/>
          </a:prstGeom>
          <a:noFill/>
        </p:spPr>
      </p:pic>
      <p:pic>
        <p:nvPicPr>
          <p:cNvPr id="4" name="Picture 2" descr="D:\ЗАКАЧКИ\картинки\0_1298fb_b72012a1_ori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85300" y="2428867"/>
            <a:ext cx="6158700" cy="4429133"/>
          </a:xfrm>
          <a:prstGeom prst="rect">
            <a:avLst/>
          </a:prstGeom>
          <a:noFill/>
        </p:spPr>
      </p:pic>
      <p:sp>
        <p:nvSpPr>
          <p:cNvPr id="5" name="Овал 4"/>
          <p:cNvSpPr/>
          <p:nvPr/>
        </p:nvSpPr>
        <p:spPr>
          <a:xfrm>
            <a:off x="3071802" y="2428868"/>
            <a:ext cx="2928958" cy="2643206"/>
          </a:xfrm>
          <a:prstGeom prst="ellipse">
            <a:avLst/>
          </a:prstGeom>
          <a:solidFill>
            <a:srgbClr val="D7F8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Реализация регионального компонента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(Вариативная часть «Родники Дона»)</a:t>
            </a:r>
            <a:endParaRPr lang="ru-RU" b="1" i="1" dirty="0">
              <a:solidFill>
                <a:srgbClr val="002060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0" y="2786058"/>
            <a:ext cx="2285984" cy="2143140"/>
          </a:xfrm>
          <a:prstGeom prst="ellipse">
            <a:avLst/>
          </a:prstGeom>
          <a:solidFill>
            <a:srgbClr val="FFFFCC"/>
          </a:solidFill>
          <a:ln>
            <a:solidFill>
              <a:srgbClr val="CC66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0066"/>
                </a:solidFill>
              </a:rPr>
              <a:t>социально-коммуникативное</a:t>
            </a:r>
            <a:endParaRPr lang="ru-RU" sz="1600" b="1" dirty="0">
              <a:solidFill>
                <a:srgbClr val="000066"/>
              </a:solidFill>
            </a:endParaRPr>
          </a:p>
        </p:txBody>
      </p:sp>
      <p:sp>
        <p:nvSpPr>
          <p:cNvPr id="8" name="Блок-схема: узел 7"/>
          <p:cNvSpPr/>
          <p:nvPr/>
        </p:nvSpPr>
        <p:spPr>
          <a:xfrm>
            <a:off x="1071538" y="4714884"/>
            <a:ext cx="2286016" cy="2000288"/>
          </a:xfrm>
          <a:prstGeom prst="flowChartConnector">
            <a:avLst/>
          </a:prstGeom>
          <a:solidFill>
            <a:srgbClr val="FFCC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 smtClean="0">
              <a:solidFill>
                <a:srgbClr val="7030A0"/>
              </a:solidFill>
            </a:endParaRPr>
          </a:p>
          <a:p>
            <a:pPr algn="ctr"/>
            <a:r>
              <a:rPr lang="ru-RU" b="1" dirty="0" smtClean="0">
                <a:solidFill>
                  <a:srgbClr val="481F67"/>
                </a:solidFill>
              </a:rPr>
              <a:t>познавательное</a:t>
            </a:r>
            <a:endParaRPr lang="ru-RU" b="1" dirty="0">
              <a:solidFill>
                <a:srgbClr val="481F67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5929322" y="285728"/>
            <a:ext cx="2357454" cy="2143140"/>
          </a:xfrm>
          <a:prstGeom prst="ellipse">
            <a:avLst/>
          </a:prstGeom>
          <a:solidFill>
            <a:srgbClr val="C3EEF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физическое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3428992" y="0"/>
            <a:ext cx="2214578" cy="2071678"/>
          </a:xfrm>
          <a:prstGeom prst="ellipse">
            <a:avLst/>
          </a:prstGeom>
          <a:solidFill>
            <a:srgbClr val="EAF9FC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</a:rPr>
              <a:t>художественно-эстетическое</a:t>
            </a:r>
            <a:endParaRPr lang="ru-RU" sz="1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928662" y="714356"/>
            <a:ext cx="2214578" cy="2000264"/>
          </a:xfrm>
          <a:prstGeom prst="ellipse">
            <a:avLst/>
          </a:prstGeom>
          <a:solidFill>
            <a:srgbClr val="FDE5DB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990000"/>
                </a:solidFill>
              </a:rPr>
              <a:t>речевое</a:t>
            </a:r>
            <a:endParaRPr lang="ru-RU" b="1" dirty="0">
              <a:solidFill>
                <a:srgbClr val="990000"/>
              </a:solidFill>
            </a:endParaRPr>
          </a:p>
        </p:txBody>
      </p:sp>
      <p:sp>
        <p:nvSpPr>
          <p:cNvPr id="13" name="Стрелка вправо 12"/>
          <p:cNvSpPr/>
          <p:nvPr/>
        </p:nvSpPr>
        <p:spPr>
          <a:xfrm rot="10370265">
            <a:off x="2285984" y="3571876"/>
            <a:ext cx="667289" cy="5715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 rot="13141988">
            <a:off x="2675333" y="2394095"/>
            <a:ext cx="570802" cy="591480"/>
          </a:xfrm>
          <a:prstGeom prst="rightArrow">
            <a:avLst>
              <a:gd name="adj1" fmla="val 50000"/>
              <a:gd name="adj2" fmla="val 3945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право 17"/>
          <p:cNvSpPr/>
          <p:nvPr/>
        </p:nvSpPr>
        <p:spPr>
          <a:xfrm rot="18975974">
            <a:off x="5387958" y="2176822"/>
            <a:ext cx="505137" cy="4985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215074" y="3571876"/>
            <a:ext cx="2071702" cy="914400"/>
          </a:xfrm>
          <a:prstGeom prst="roundRect">
            <a:avLst/>
          </a:prstGeom>
          <a:solidFill>
            <a:srgbClr val="EAF9FC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0066"/>
                </a:solidFill>
              </a:rPr>
              <a:t>Образовательная программа МБДОУ</a:t>
            </a:r>
            <a:endParaRPr lang="ru-RU" sz="1600" b="1" dirty="0">
              <a:solidFill>
                <a:srgbClr val="000066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6643702" y="4429132"/>
            <a:ext cx="2000264" cy="914400"/>
          </a:xfrm>
          <a:prstGeom prst="roundRect">
            <a:avLst/>
          </a:prstGeom>
          <a:solidFill>
            <a:srgbClr val="EAF9F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0066"/>
                </a:solidFill>
              </a:rPr>
              <a:t>Рабочая программа</a:t>
            </a:r>
            <a:endParaRPr lang="ru-RU" sz="1600" b="1" dirty="0">
              <a:solidFill>
                <a:srgbClr val="000066"/>
              </a:solidFill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6858016" y="5286388"/>
            <a:ext cx="1928826" cy="914400"/>
          </a:xfrm>
          <a:prstGeom prst="roundRect">
            <a:avLst/>
          </a:prstGeom>
          <a:solidFill>
            <a:srgbClr val="EAF9F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0066"/>
                </a:solidFill>
              </a:rPr>
              <a:t>Перспективный план</a:t>
            </a:r>
            <a:endParaRPr lang="ru-RU" sz="1600" b="1" dirty="0">
              <a:solidFill>
                <a:srgbClr val="000066"/>
              </a:solidFill>
            </a:endParaRPr>
          </a:p>
        </p:txBody>
      </p:sp>
      <p:sp>
        <p:nvSpPr>
          <p:cNvPr id="25" name="Стрелка вправо 24"/>
          <p:cNvSpPr/>
          <p:nvPr/>
        </p:nvSpPr>
        <p:spPr>
          <a:xfrm rot="16200000">
            <a:off x="4211511" y="1860663"/>
            <a:ext cx="505137" cy="4985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право 25"/>
          <p:cNvSpPr/>
          <p:nvPr/>
        </p:nvSpPr>
        <p:spPr>
          <a:xfrm rot="8384060">
            <a:off x="2820247" y="4719945"/>
            <a:ext cx="667289" cy="5715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000760" y="2643182"/>
            <a:ext cx="1928826" cy="914400"/>
          </a:xfrm>
          <a:prstGeom prst="roundRect">
            <a:avLst/>
          </a:prstGeom>
          <a:solidFill>
            <a:srgbClr val="EAF9F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0066"/>
                </a:solidFill>
              </a:rPr>
              <a:t>Региональная программа «Родники Дона»</a:t>
            </a:r>
            <a:endParaRPr lang="ru-RU" sz="1600" b="1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28596" y="214290"/>
            <a:ext cx="8062912" cy="57150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47500" lnSpcReduction="20000"/>
          </a:bodyPr>
          <a:lstStyle/>
          <a:p>
            <a:pPr marL="484632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 smtClean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tx1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  <a:p>
            <a:pPr marL="484632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800" b="1" i="0" u="none" strike="noStrike" kern="1200" cap="none" spc="0" normalizeH="0" baseline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tx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Направления работы по внедрению регионального компонента</a:t>
            </a:r>
            <a:endParaRPr kumimoji="0" lang="ru-RU" sz="3800" b="1" i="0" u="none" strike="noStrike" kern="1200" cap="none" spc="0" normalizeH="0" baseline="0" noProof="0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tx1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3" name="Стрелка вниз 2"/>
          <p:cNvSpPr/>
          <p:nvPr/>
        </p:nvSpPr>
        <p:spPr>
          <a:xfrm>
            <a:off x="0" y="785794"/>
            <a:ext cx="2928926" cy="1000132"/>
          </a:xfrm>
          <a:prstGeom prst="downArrow">
            <a:avLst>
              <a:gd name="adj1" fmla="val 67975"/>
              <a:gd name="adj2" fmla="val 47762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003300"/>
                </a:solidFill>
              </a:rPr>
              <a:t>Работа с детьми</a:t>
            </a:r>
            <a:endParaRPr lang="ru-RU" b="1" i="1" dirty="0">
              <a:solidFill>
                <a:srgbClr val="003300"/>
              </a:solidFill>
            </a:endParaRPr>
          </a:p>
        </p:txBody>
      </p:sp>
      <p:sp>
        <p:nvSpPr>
          <p:cNvPr id="4" name="Стрелка вниз 3"/>
          <p:cNvSpPr/>
          <p:nvPr/>
        </p:nvSpPr>
        <p:spPr>
          <a:xfrm>
            <a:off x="3000364" y="785794"/>
            <a:ext cx="3143272" cy="1000132"/>
          </a:xfrm>
          <a:prstGeom prst="downArrow">
            <a:avLst>
              <a:gd name="adj1" fmla="val 64105"/>
              <a:gd name="adj2" fmla="val 50000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2D5B1F"/>
                </a:solidFill>
              </a:rPr>
              <a:t>Работа с педагогами</a:t>
            </a:r>
            <a:endParaRPr lang="ru-RU" b="1" i="1" dirty="0">
              <a:solidFill>
                <a:srgbClr val="2D5B1F"/>
              </a:solidFill>
            </a:endParaRPr>
          </a:p>
        </p:txBody>
      </p:sp>
      <p:sp>
        <p:nvSpPr>
          <p:cNvPr id="5" name="Стрелка вниз 4"/>
          <p:cNvSpPr/>
          <p:nvPr/>
        </p:nvSpPr>
        <p:spPr>
          <a:xfrm>
            <a:off x="6143636" y="785794"/>
            <a:ext cx="3000364" cy="1000132"/>
          </a:xfrm>
          <a:prstGeom prst="downArrow">
            <a:avLst>
              <a:gd name="adj1" fmla="val 71241"/>
              <a:gd name="adj2" fmla="val 50000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800000"/>
                </a:solidFill>
              </a:rPr>
              <a:t>Работа</a:t>
            </a:r>
            <a:r>
              <a:rPr lang="ru-RU" b="1" i="1" dirty="0" smtClean="0"/>
              <a:t> </a:t>
            </a:r>
            <a:r>
              <a:rPr lang="ru-RU" b="1" i="1" dirty="0" smtClean="0">
                <a:solidFill>
                  <a:srgbClr val="800000"/>
                </a:solidFill>
              </a:rPr>
              <a:t>с родителями</a:t>
            </a:r>
            <a:endParaRPr lang="ru-RU" b="1" i="1" dirty="0">
              <a:solidFill>
                <a:srgbClr val="8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2844" y="1857364"/>
            <a:ext cx="2857520" cy="2786082"/>
          </a:xfrm>
          <a:prstGeom prst="rect">
            <a:avLst/>
          </a:prstGeom>
          <a:solidFill>
            <a:schemeClr val="bg2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§"/>
            </a:pPr>
            <a:r>
              <a:rPr lang="ru-RU" sz="1400" b="1" i="1" dirty="0" smtClean="0">
                <a:solidFill>
                  <a:srgbClr val="003300"/>
                </a:solidFill>
              </a:rPr>
              <a:t>Непосредственно образовательная деятельность (</a:t>
            </a:r>
            <a:r>
              <a:rPr lang="ru-RU" sz="14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разработка конспектов и проведение физкультурных занятий,</a:t>
            </a:r>
          </a:p>
          <a:p>
            <a:pPr algn="ctr">
              <a:buFont typeface="Wingdings" pitchFamily="2" charset="2"/>
              <a:buChar char="§"/>
            </a:pPr>
            <a:r>
              <a:rPr lang="ru-RU" sz="1400" b="1" i="1" dirty="0" smtClean="0">
                <a:solidFill>
                  <a:srgbClr val="003300"/>
                </a:solidFill>
              </a:rPr>
              <a:t> Совместная деятельность (</a:t>
            </a:r>
            <a:r>
              <a:rPr lang="ru-RU" sz="1400" b="1" dirty="0" smtClean="0">
                <a:solidFill>
                  <a:srgbClr val="000066"/>
                </a:solidFill>
              </a:rPr>
              <a:t>организация экскурсий, походов, праздники и развлечения)</a:t>
            </a:r>
            <a:endParaRPr lang="ru-RU" sz="1400" b="1" dirty="0" smtClean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Font typeface="Wingdings" pitchFamily="2" charset="2"/>
              <a:buChar char="§"/>
            </a:pPr>
            <a:r>
              <a:rPr lang="ru-RU" sz="1400" b="1" i="1" dirty="0" smtClean="0">
                <a:solidFill>
                  <a:srgbClr val="003300"/>
                </a:solidFill>
              </a:rPr>
              <a:t>Самостоятельная деятельность (</a:t>
            </a:r>
            <a:r>
              <a:rPr lang="ru-RU" sz="1400" b="1" dirty="0" smtClean="0">
                <a:solidFill>
                  <a:srgbClr val="000066"/>
                </a:solidFill>
              </a:rPr>
              <a:t>подвижные игры в группе и на улице)</a:t>
            </a:r>
            <a:endParaRPr lang="ru-RU" sz="1400" b="1" dirty="0">
              <a:solidFill>
                <a:srgbClr val="000066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14678" y="1857364"/>
            <a:ext cx="2786082" cy="264320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§"/>
            </a:pPr>
            <a:r>
              <a:rPr lang="ru-RU" sz="1400" b="1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400" b="1" i="1" dirty="0" smtClean="0">
                <a:solidFill>
                  <a:srgbClr val="2D5B1F"/>
                </a:solidFill>
              </a:rPr>
              <a:t>Просветительская работа</a:t>
            </a:r>
            <a:r>
              <a:rPr lang="ru-RU" sz="1400" b="1" dirty="0" smtClean="0">
                <a:solidFill>
                  <a:srgbClr val="002060"/>
                </a:solidFill>
              </a:rPr>
              <a:t>(</a:t>
            </a:r>
            <a:r>
              <a:rPr lang="ru-RU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консультации, мастер-классы, практикумы, открытые показы,)</a:t>
            </a:r>
          </a:p>
          <a:p>
            <a:pPr algn="ctr">
              <a:buFont typeface="Wingdings" pitchFamily="2" charset="2"/>
              <a:buChar char="§"/>
            </a:pPr>
            <a:r>
              <a:rPr lang="ru-RU" sz="1400" b="1" i="1" dirty="0" smtClean="0">
                <a:solidFill>
                  <a:srgbClr val="2D5B1F"/>
                </a:solidFill>
              </a:rPr>
              <a:t>Печатная информация</a:t>
            </a:r>
            <a:r>
              <a:rPr lang="ru-RU" sz="1400" b="1" i="1" dirty="0" smtClean="0">
                <a:solidFill>
                  <a:srgbClr val="2D5B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4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составление памяток, буклетов, рекомендаций по проведению казачьих подвижных игр</a:t>
            </a:r>
            <a:endParaRPr lang="ru-RU" sz="1400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143636" y="1857364"/>
            <a:ext cx="2857520" cy="264320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§"/>
            </a:pPr>
            <a:r>
              <a:rPr lang="ru-RU" sz="1400" b="1" i="1" dirty="0" smtClean="0">
                <a:solidFill>
                  <a:srgbClr val="800000"/>
                </a:solidFill>
              </a:rPr>
              <a:t>Консультирование</a:t>
            </a:r>
          </a:p>
          <a:p>
            <a:pPr algn="ctr"/>
            <a:r>
              <a:rPr lang="ru-RU" sz="14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(Рекомендации по использованию в семье донских  народных игр, мастер-классы, практикумы)</a:t>
            </a:r>
            <a:endParaRPr lang="ru-RU" sz="1400" b="1" dirty="0" smtClean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Font typeface="Wingdings" pitchFamily="2" charset="2"/>
              <a:buChar char="§"/>
            </a:pPr>
            <a:r>
              <a:rPr lang="ru-RU" sz="1400" b="1" dirty="0" smtClean="0">
                <a:solidFill>
                  <a:srgbClr val="800000"/>
                </a:solidFill>
              </a:rPr>
              <a:t> </a:t>
            </a:r>
            <a:r>
              <a:rPr lang="ru-RU" sz="1400" b="1" i="1" dirty="0" smtClean="0">
                <a:solidFill>
                  <a:srgbClr val="800000"/>
                </a:solidFill>
              </a:rPr>
              <a:t>Наглядная информация</a:t>
            </a:r>
          </a:p>
          <a:p>
            <a:pPr algn="ctr"/>
            <a:r>
              <a:rPr lang="ru-RU" sz="14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(составление памяток, буклетов, стендовая информация)</a:t>
            </a:r>
            <a:endParaRPr lang="ru-RU" sz="1400" b="1" dirty="0" smtClean="0">
              <a:solidFill>
                <a:srgbClr val="800000"/>
              </a:solidFill>
            </a:endParaRPr>
          </a:p>
          <a:p>
            <a:pPr algn="ctr">
              <a:buFont typeface="Arial" pitchFamily="34" charset="0"/>
              <a:buChar char="•"/>
            </a:pPr>
            <a:r>
              <a:rPr lang="ru-RU" sz="1400" b="1" i="1" dirty="0" smtClean="0">
                <a:solidFill>
                  <a:srgbClr val="800000"/>
                </a:solidFill>
              </a:rPr>
              <a:t>Праздники и развлечения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7" y="27001348"/>
            <a:ext cx="7643865" cy="5088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Рисунок 9" descr="DSC027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43240" y="4643446"/>
            <a:ext cx="3004803" cy="2000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4" descr="D:\ЗАКАЧКИ\фото и видео доу\день космонавтики\DSC029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4786322"/>
            <a:ext cx="2790276" cy="1857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DSC081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86512" y="4786322"/>
            <a:ext cx="2715273" cy="1807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2" descr="D:\ЗАКАЧКИ\картинки\0_1298fb_b72012a1_or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214282" y="2428868"/>
            <a:ext cx="6158698" cy="4429132"/>
          </a:xfrm>
          <a:prstGeom prst="rect">
            <a:avLst/>
          </a:prstGeom>
          <a:noFill/>
        </p:spPr>
      </p:pic>
      <p:sp>
        <p:nvSpPr>
          <p:cNvPr id="4" name="Овал 3"/>
          <p:cNvSpPr/>
          <p:nvPr/>
        </p:nvSpPr>
        <p:spPr>
          <a:xfrm>
            <a:off x="357158" y="285728"/>
            <a:ext cx="3000396" cy="1285860"/>
          </a:xfrm>
          <a:prstGeom prst="ellipse">
            <a:avLst/>
          </a:prstGeom>
          <a:solidFill>
            <a:srgbClr val="C294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0066"/>
                </a:solidFill>
              </a:rPr>
              <a:t>Двигательная деятельность</a:t>
            </a:r>
            <a:endParaRPr lang="ru-RU" b="1" dirty="0">
              <a:solidFill>
                <a:srgbClr val="000066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0" y="2143116"/>
            <a:ext cx="2071702" cy="1143008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 smtClean="0">
              <a:solidFill>
                <a:srgbClr val="000066"/>
              </a:solidFill>
            </a:endParaRPr>
          </a:p>
          <a:p>
            <a:pPr algn="ctr"/>
            <a:r>
              <a:rPr lang="ru-RU" sz="1400" b="1" dirty="0" smtClean="0">
                <a:solidFill>
                  <a:srgbClr val="000066"/>
                </a:solidFill>
              </a:rPr>
              <a:t>Физкультурные занятия (по методике </a:t>
            </a:r>
            <a:r>
              <a:rPr lang="ru-RU" sz="1400" b="1" dirty="0" err="1" smtClean="0">
                <a:solidFill>
                  <a:srgbClr val="000066"/>
                </a:solidFill>
              </a:rPr>
              <a:t>Ефименко</a:t>
            </a:r>
            <a:r>
              <a:rPr lang="ru-RU" sz="1400" b="1" dirty="0" smtClean="0">
                <a:solidFill>
                  <a:srgbClr val="000066"/>
                </a:solidFill>
              </a:rPr>
              <a:t> Н.Н.</a:t>
            </a:r>
            <a:r>
              <a:rPr lang="ru-RU" b="1" dirty="0" smtClean="0">
                <a:solidFill>
                  <a:srgbClr val="000066"/>
                </a:solidFill>
              </a:rPr>
              <a:t>)</a:t>
            </a:r>
            <a:endParaRPr lang="ru-RU" b="1" dirty="0">
              <a:solidFill>
                <a:srgbClr val="000066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143504" y="2285992"/>
            <a:ext cx="2286016" cy="785818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0066"/>
                </a:solidFill>
              </a:rPr>
              <a:t>Утренняя гимнастика (сюжетная, 1 комплекс  в квартал) </a:t>
            </a:r>
            <a:endParaRPr lang="ru-RU" sz="1400" b="1" dirty="0">
              <a:solidFill>
                <a:srgbClr val="000066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714744" y="142852"/>
            <a:ext cx="2500330" cy="1000132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0066"/>
                </a:solidFill>
              </a:rPr>
              <a:t>Гимнастика пробуждения (включение упражнения с региональной тематикой)</a:t>
            </a:r>
            <a:endParaRPr lang="ru-RU" sz="1400" b="1" dirty="0">
              <a:solidFill>
                <a:srgbClr val="000066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14282" y="3429000"/>
            <a:ext cx="2928958" cy="164305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0066"/>
                </a:solidFill>
              </a:rPr>
              <a:t>Физкультминутки с речевым сопровождением региональной направленности(внедрение воспитателями в течении дня)</a:t>
            </a:r>
          </a:p>
          <a:p>
            <a:pPr algn="ctr"/>
            <a:endParaRPr lang="ru-RU" sz="1400" b="1" dirty="0">
              <a:solidFill>
                <a:srgbClr val="000066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429124" y="3214686"/>
            <a:ext cx="2000264" cy="928694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b="1" dirty="0" smtClean="0">
                <a:solidFill>
                  <a:srgbClr val="000066"/>
                </a:solidFill>
                <a:latin typeface="Times New Roman" pitchFamily="18" charset="0"/>
              </a:rPr>
              <a:t>Подвижные игры</a:t>
            </a:r>
            <a:endParaRPr lang="ru-RU" dirty="0">
              <a:solidFill>
                <a:srgbClr val="000066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5000628" y="5429264"/>
            <a:ext cx="2143108" cy="785818"/>
          </a:xfrm>
          <a:prstGeom prst="ellipse">
            <a:avLst/>
          </a:prstGeom>
          <a:solidFill>
            <a:srgbClr val="FFFFCC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ru-RU" dirty="0" smtClean="0">
              <a:solidFill>
                <a:schemeClr val="bg1"/>
              </a:solidFill>
              <a:latin typeface="Times New Roman" pitchFamily="18" charset="0"/>
            </a:endParaRPr>
          </a:p>
          <a:p>
            <a:pPr algn="ctr"/>
            <a:r>
              <a:rPr lang="ru-RU" altLang="ru-RU" sz="1200" b="1" dirty="0" smtClean="0">
                <a:solidFill>
                  <a:srgbClr val="000066"/>
                </a:solidFill>
                <a:latin typeface="Times New Roman" pitchFamily="18" charset="0"/>
              </a:rPr>
              <a:t>игры –эстафеты и соревновательного характера</a:t>
            </a:r>
            <a:endParaRPr lang="ru-RU" sz="1200" b="1" dirty="0" smtClean="0">
              <a:solidFill>
                <a:srgbClr val="000066"/>
              </a:solidFill>
            </a:endParaRPr>
          </a:p>
          <a:p>
            <a:pPr algn="ctr"/>
            <a:endParaRPr lang="ru-RU" dirty="0"/>
          </a:p>
        </p:txBody>
      </p:sp>
      <p:sp>
        <p:nvSpPr>
          <p:cNvPr id="16" name="Овал 15"/>
          <p:cNvSpPr/>
          <p:nvPr/>
        </p:nvSpPr>
        <p:spPr>
          <a:xfrm>
            <a:off x="6858016" y="3429000"/>
            <a:ext cx="2143140" cy="1143008"/>
          </a:xfrm>
          <a:prstGeom prst="ellipse">
            <a:avLst/>
          </a:prstGeom>
          <a:solidFill>
            <a:srgbClr val="FFFFCC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200" b="1" dirty="0" smtClean="0">
                <a:solidFill>
                  <a:srgbClr val="000066"/>
                </a:solidFill>
                <a:latin typeface="Times New Roman" pitchFamily="18" charset="0"/>
              </a:rPr>
              <a:t>Музыкально-ритмические игры (на музыкальных занятиях и праздниках )</a:t>
            </a:r>
            <a:endParaRPr lang="ru-RU" sz="1200" dirty="0">
              <a:solidFill>
                <a:srgbClr val="000066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214678" y="4286256"/>
            <a:ext cx="2357454" cy="1143008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0066"/>
                </a:solidFill>
              </a:rPr>
              <a:t>Дыхательная гимнастика </a:t>
            </a:r>
            <a:r>
              <a:rPr lang="ru-RU" sz="1400" b="1" dirty="0" smtClean="0">
                <a:solidFill>
                  <a:srgbClr val="000066"/>
                </a:solidFill>
              </a:rPr>
              <a:t>(внедрение воспитателями в течении дня)</a:t>
            </a:r>
            <a:endParaRPr lang="ru-RU" sz="1400" b="1" dirty="0">
              <a:solidFill>
                <a:srgbClr val="000066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786314" y="1285860"/>
            <a:ext cx="2143140" cy="785818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0066"/>
                </a:solidFill>
              </a:rPr>
              <a:t>Развлечения, праздники</a:t>
            </a:r>
            <a:endParaRPr lang="ru-RU" sz="1600" b="1" dirty="0">
              <a:solidFill>
                <a:srgbClr val="000066"/>
              </a:solidFill>
            </a:endParaRPr>
          </a:p>
        </p:txBody>
      </p:sp>
      <p:cxnSp>
        <p:nvCxnSpPr>
          <p:cNvPr id="21" name="Прямая со стрелкой 20"/>
          <p:cNvCxnSpPr/>
          <p:nvPr/>
        </p:nvCxnSpPr>
        <p:spPr>
          <a:xfrm rot="16200000" flipH="1">
            <a:off x="6322231" y="4321975"/>
            <a:ext cx="571504" cy="50006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rot="5400000">
            <a:off x="946506" y="1696644"/>
            <a:ext cx="500064" cy="250001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rot="16200000" flipH="1">
            <a:off x="1535885" y="2321711"/>
            <a:ext cx="1428760" cy="71438"/>
          </a:xfrm>
          <a:prstGeom prst="straightConnector1">
            <a:avLst/>
          </a:prstGeom>
          <a:ln w="508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rot="16200000" flipH="1">
            <a:off x="3000364" y="1571612"/>
            <a:ext cx="1643074" cy="1214446"/>
          </a:xfrm>
          <a:prstGeom prst="straightConnector1">
            <a:avLst/>
          </a:prstGeom>
          <a:ln w="508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>
            <a:off x="6500826" y="3857628"/>
            <a:ext cx="571504" cy="7143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 rot="16200000" flipH="1">
            <a:off x="5357818" y="4786322"/>
            <a:ext cx="1000132" cy="142876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 flipV="1">
            <a:off x="3357554" y="500042"/>
            <a:ext cx="357190" cy="71438"/>
          </a:xfrm>
          <a:prstGeom prst="straightConnector1">
            <a:avLst/>
          </a:prstGeom>
          <a:ln w="508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>
            <a:off x="3428992" y="1142984"/>
            <a:ext cx="1571636" cy="1357322"/>
          </a:xfrm>
          <a:prstGeom prst="straightConnector1">
            <a:avLst/>
          </a:prstGeom>
          <a:ln w="508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/>
          <p:nvPr/>
        </p:nvCxnSpPr>
        <p:spPr>
          <a:xfrm rot="16200000" flipH="1">
            <a:off x="1964513" y="2321711"/>
            <a:ext cx="2428892" cy="1071570"/>
          </a:xfrm>
          <a:prstGeom prst="straightConnector1">
            <a:avLst/>
          </a:prstGeom>
          <a:ln w="508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Овал 45"/>
          <p:cNvSpPr/>
          <p:nvPr/>
        </p:nvSpPr>
        <p:spPr>
          <a:xfrm>
            <a:off x="6858016" y="4857760"/>
            <a:ext cx="1785918" cy="642942"/>
          </a:xfrm>
          <a:prstGeom prst="ellipse">
            <a:avLst/>
          </a:prstGeom>
          <a:solidFill>
            <a:srgbClr val="FFFFCC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ru-RU" dirty="0" smtClean="0">
              <a:solidFill>
                <a:schemeClr val="bg1"/>
              </a:solidFill>
              <a:latin typeface="Times New Roman" pitchFamily="18" charset="0"/>
            </a:endParaRPr>
          </a:p>
          <a:p>
            <a:pPr algn="ctr"/>
            <a:r>
              <a:rPr lang="ru-RU" altLang="ru-RU" sz="1400" b="1" dirty="0" smtClean="0">
                <a:solidFill>
                  <a:srgbClr val="000066"/>
                </a:solidFill>
                <a:latin typeface="Times New Roman" pitchFamily="18" charset="0"/>
              </a:rPr>
              <a:t>Хороводные игры</a:t>
            </a:r>
            <a:endParaRPr lang="ru-RU" sz="1400" b="1" dirty="0" smtClean="0">
              <a:solidFill>
                <a:srgbClr val="000066"/>
              </a:solidFill>
            </a:endParaRPr>
          </a:p>
          <a:p>
            <a:pPr algn="ctr"/>
            <a:endParaRPr lang="ru-RU" dirty="0"/>
          </a:p>
        </p:txBody>
      </p:sp>
      <p:sp>
        <p:nvSpPr>
          <p:cNvPr id="63" name="Овал 62"/>
          <p:cNvSpPr/>
          <p:nvPr/>
        </p:nvSpPr>
        <p:spPr>
          <a:xfrm>
            <a:off x="7143768" y="1142984"/>
            <a:ext cx="2000232" cy="714380"/>
          </a:xfrm>
          <a:prstGeom prst="ellipse">
            <a:avLst/>
          </a:prstGeom>
          <a:solidFill>
            <a:srgbClr val="FFCCFF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ru-RU" dirty="0" smtClean="0">
              <a:solidFill>
                <a:schemeClr val="bg1"/>
              </a:solidFill>
              <a:latin typeface="Times New Roman" pitchFamily="18" charset="0"/>
            </a:endParaRPr>
          </a:p>
          <a:p>
            <a:pPr algn="ctr"/>
            <a:r>
              <a:rPr lang="ru-RU" altLang="ru-RU" sz="1400" b="1" dirty="0" smtClean="0">
                <a:solidFill>
                  <a:srgbClr val="000066"/>
                </a:solidFill>
                <a:latin typeface="Times New Roman" pitchFamily="18" charset="0"/>
              </a:rPr>
              <a:t>Фольклорные </a:t>
            </a:r>
            <a:endParaRPr lang="ru-RU" sz="1400" b="1" dirty="0" smtClean="0">
              <a:solidFill>
                <a:srgbClr val="000066"/>
              </a:solidFill>
            </a:endParaRPr>
          </a:p>
          <a:p>
            <a:pPr algn="ctr"/>
            <a:endParaRPr lang="ru-RU" dirty="0"/>
          </a:p>
        </p:txBody>
      </p:sp>
      <p:sp>
        <p:nvSpPr>
          <p:cNvPr id="83" name="Овал 82"/>
          <p:cNvSpPr/>
          <p:nvPr/>
        </p:nvSpPr>
        <p:spPr>
          <a:xfrm>
            <a:off x="6786578" y="357166"/>
            <a:ext cx="2143108" cy="642942"/>
          </a:xfrm>
          <a:prstGeom prst="ellipse">
            <a:avLst/>
          </a:prstGeom>
          <a:solidFill>
            <a:srgbClr val="FFCCFF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ru-RU" dirty="0" smtClean="0">
              <a:solidFill>
                <a:schemeClr val="bg1"/>
              </a:solidFill>
              <a:latin typeface="Times New Roman" pitchFamily="18" charset="0"/>
            </a:endParaRPr>
          </a:p>
          <a:p>
            <a:pPr algn="ctr"/>
            <a:r>
              <a:rPr lang="ru-RU" altLang="ru-RU" sz="1400" b="1" dirty="0" smtClean="0">
                <a:solidFill>
                  <a:srgbClr val="000066"/>
                </a:solidFill>
                <a:latin typeface="Times New Roman" pitchFamily="18" charset="0"/>
              </a:rPr>
              <a:t>Спортивные с привлечением родителей</a:t>
            </a:r>
            <a:endParaRPr lang="ru-RU" sz="1400" b="1" dirty="0" smtClean="0">
              <a:solidFill>
                <a:srgbClr val="000066"/>
              </a:solidFill>
            </a:endParaRPr>
          </a:p>
          <a:p>
            <a:pPr algn="ctr"/>
            <a:endParaRPr lang="ru-RU" dirty="0"/>
          </a:p>
        </p:txBody>
      </p:sp>
      <p:cxnSp>
        <p:nvCxnSpPr>
          <p:cNvPr id="36" name="Прямая со стрелкой 35"/>
          <p:cNvCxnSpPr/>
          <p:nvPr/>
        </p:nvCxnSpPr>
        <p:spPr>
          <a:xfrm flipV="1">
            <a:off x="6786578" y="1500174"/>
            <a:ext cx="642942" cy="142876"/>
          </a:xfrm>
          <a:prstGeom prst="straightConnector1">
            <a:avLst/>
          </a:prstGeom>
          <a:ln w="38100">
            <a:solidFill>
              <a:srgbClr val="99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 стрелкой 61"/>
          <p:cNvCxnSpPr/>
          <p:nvPr/>
        </p:nvCxnSpPr>
        <p:spPr>
          <a:xfrm rot="5400000" flipH="1" flipV="1">
            <a:off x="6500826" y="928670"/>
            <a:ext cx="428628" cy="428628"/>
          </a:xfrm>
          <a:prstGeom prst="straightConnector1">
            <a:avLst/>
          </a:prstGeom>
          <a:ln w="38100">
            <a:solidFill>
              <a:srgbClr val="99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3500430" y="1071546"/>
            <a:ext cx="1071570" cy="571504"/>
          </a:xfrm>
          <a:prstGeom prst="straightConnector1">
            <a:avLst/>
          </a:prstGeom>
          <a:ln w="508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0"/>
            <a:ext cx="8229600" cy="71438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Предметно-развивающая среда</a:t>
            </a:r>
            <a:endParaRPr lang="ru-RU" b="1" dirty="0"/>
          </a:p>
        </p:txBody>
      </p:sp>
      <p:sp>
        <p:nvSpPr>
          <p:cNvPr id="6" name="Стрелка вниз 5"/>
          <p:cNvSpPr/>
          <p:nvPr/>
        </p:nvSpPr>
        <p:spPr>
          <a:xfrm>
            <a:off x="2714612" y="714356"/>
            <a:ext cx="3286148" cy="1428760"/>
          </a:xfrm>
          <a:prstGeom prst="downArrow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0066"/>
                </a:solidFill>
              </a:rPr>
              <a:t>Спортивные уголки в групповых комнатах</a:t>
            </a:r>
            <a:endParaRPr lang="ru-RU" sz="1600" b="1" dirty="0">
              <a:solidFill>
                <a:srgbClr val="000066"/>
              </a:solidFill>
            </a:endParaRPr>
          </a:p>
        </p:txBody>
      </p:sp>
      <p:sp>
        <p:nvSpPr>
          <p:cNvPr id="7" name="Стрелка вниз 6"/>
          <p:cNvSpPr/>
          <p:nvPr/>
        </p:nvSpPr>
        <p:spPr>
          <a:xfrm>
            <a:off x="6072166" y="785794"/>
            <a:ext cx="3071834" cy="1643074"/>
          </a:xfrm>
          <a:prstGeom prst="downArrow">
            <a:avLst>
              <a:gd name="adj1" fmla="val 62440"/>
              <a:gd name="adj2" fmla="val 50000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r>
              <a:rPr lang="ru-RU" sz="1600" b="1" dirty="0" smtClean="0">
                <a:solidFill>
                  <a:srgbClr val="000066"/>
                </a:solidFill>
              </a:rPr>
              <a:t>Для игр на улице</a:t>
            </a:r>
            <a:endParaRPr lang="ru-RU" sz="1600" b="1" dirty="0">
              <a:solidFill>
                <a:srgbClr val="000066"/>
              </a:solidFill>
            </a:endParaRPr>
          </a:p>
        </p:txBody>
      </p:sp>
      <p:pic>
        <p:nvPicPr>
          <p:cNvPr id="8" name="Содержимое 3" descr="IMG_5271.JPG"/>
          <p:cNvPicPr>
            <a:picLocks noChangeAspect="1"/>
          </p:cNvPicPr>
          <p:nvPr/>
        </p:nvPicPr>
        <p:blipFill>
          <a:blip r:embed="rId2" cstate="print"/>
          <a:srcRect l="5615" t="9756" r="4751" b="9756"/>
          <a:stretch>
            <a:fillRect/>
          </a:stretch>
        </p:blipFill>
        <p:spPr>
          <a:xfrm>
            <a:off x="2928926" y="2214554"/>
            <a:ext cx="1867937" cy="1258140"/>
          </a:xfrm>
          <a:prstGeom prst="rect">
            <a:avLst/>
          </a:prstGeom>
          <a:ln w="38100" cap="sq">
            <a:solidFill>
              <a:srgbClr val="00206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Содержимое 3" descr="IMG_527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3571" r="3571" b="14286"/>
          <a:stretch>
            <a:fillRect/>
          </a:stretch>
        </p:blipFill>
        <p:spPr>
          <a:xfrm>
            <a:off x="3500430" y="3000372"/>
            <a:ext cx="1785950" cy="1237482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Стрелка вниз 3"/>
          <p:cNvSpPr/>
          <p:nvPr/>
        </p:nvSpPr>
        <p:spPr>
          <a:xfrm>
            <a:off x="0" y="714356"/>
            <a:ext cx="2643174" cy="1143008"/>
          </a:xfrm>
          <a:prstGeom prst="downArrow">
            <a:avLst>
              <a:gd name="adj1" fmla="val 67556"/>
              <a:gd name="adj2" fmla="val 50000"/>
            </a:avLst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r>
              <a:rPr lang="ru-RU" sz="1600" b="1" dirty="0" smtClean="0">
                <a:solidFill>
                  <a:srgbClr val="000066"/>
                </a:solidFill>
              </a:rPr>
              <a:t>Спортивный зал</a:t>
            </a:r>
            <a:endParaRPr lang="ru-RU" sz="1600" b="1" dirty="0">
              <a:solidFill>
                <a:srgbClr val="000066"/>
              </a:solidFill>
            </a:endParaRPr>
          </a:p>
        </p:txBody>
      </p:sp>
      <p:pic>
        <p:nvPicPr>
          <p:cNvPr id="13" name="Рисунок 12" descr="IMG_526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1857364"/>
            <a:ext cx="1666887" cy="1250165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1285852" y="2786058"/>
            <a:ext cx="1500166" cy="1015663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Картотеки подвижных игр, малоподвижных, хороводных игр и забав</a:t>
            </a:r>
            <a:endParaRPr lang="ru-RU" sz="1400" dirty="0"/>
          </a:p>
        </p:txBody>
      </p:sp>
      <p:pic>
        <p:nvPicPr>
          <p:cNvPr id="10" name="Рисунок 9" descr="IMG_5275.JPG"/>
          <p:cNvPicPr>
            <a:picLocks noChangeAspect="1"/>
          </p:cNvPicPr>
          <p:nvPr/>
        </p:nvPicPr>
        <p:blipFill>
          <a:blip r:embed="rId5" cstate="print"/>
          <a:srcRect t="16273" r="5975"/>
          <a:stretch>
            <a:fillRect/>
          </a:stretch>
        </p:blipFill>
        <p:spPr bwMode="auto">
          <a:xfrm>
            <a:off x="3357554" y="3714752"/>
            <a:ext cx="1229505" cy="1460038"/>
          </a:xfrm>
          <a:prstGeom prst="rect">
            <a:avLst/>
          </a:prstGeom>
          <a:noFill/>
          <a:ln w="38100" cap="sq">
            <a:solidFill>
              <a:srgbClr val="92D050"/>
            </a:solidFill>
            <a:miter lim="800000"/>
            <a:headEnd/>
            <a:tailEnd/>
          </a:ln>
          <a:effectLst>
            <a:outerShdw dist="38100" dir="2700000" algn="tl" rotWithShape="0">
              <a:srgbClr val="000000">
                <a:alpha val="42999"/>
              </a:srgb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5072066" y="3786190"/>
            <a:ext cx="1500166" cy="830997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Атрибуты для проведения  игр региональной направленности</a:t>
            </a:r>
            <a:endParaRPr lang="ru-RU" sz="1400" dirty="0"/>
          </a:p>
        </p:txBody>
      </p:sp>
      <p:pic>
        <p:nvPicPr>
          <p:cNvPr id="16" name="Рисунок 15" descr="IMG_5548.JPG"/>
          <p:cNvPicPr>
            <a:picLocks noChangeAspect="1"/>
          </p:cNvPicPr>
          <p:nvPr/>
        </p:nvPicPr>
        <p:blipFill>
          <a:blip r:embed="rId6" cstate="print"/>
          <a:srcRect l="6897" t="5150" b="4741"/>
          <a:stretch>
            <a:fillRect/>
          </a:stretch>
        </p:blipFill>
        <p:spPr bwMode="auto">
          <a:xfrm>
            <a:off x="4714877" y="4714885"/>
            <a:ext cx="1214446" cy="1518058"/>
          </a:xfrm>
          <a:prstGeom prst="rect">
            <a:avLst/>
          </a:prstGeom>
          <a:noFill/>
          <a:ln w="38100" cap="sq">
            <a:solidFill>
              <a:srgbClr val="002060"/>
            </a:solidFill>
            <a:miter lim="800000"/>
            <a:headEnd/>
            <a:tailEnd/>
          </a:ln>
          <a:effectLst>
            <a:outerShdw dist="38100" dir="2700000" algn="tl" rotWithShape="0">
              <a:srgbClr val="000000">
                <a:alpha val="42999"/>
              </a:srgbClr>
            </a:outerShdw>
          </a:effectLst>
        </p:spPr>
      </p:pic>
      <p:sp>
        <p:nvSpPr>
          <p:cNvPr id="17" name="Прямоугольник 16"/>
          <p:cNvSpPr/>
          <p:nvPr/>
        </p:nvSpPr>
        <p:spPr>
          <a:xfrm>
            <a:off x="3500430" y="5572140"/>
            <a:ext cx="1500166" cy="1015663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Картотеки подвижных игр, малоподвижных, хороводных игр и забав</a:t>
            </a:r>
            <a:endParaRPr lang="ru-RU" sz="1400" dirty="0"/>
          </a:p>
        </p:txBody>
      </p:sp>
      <p:pic>
        <p:nvPicPr>
          <p:cNvPr id="18" name="Рисунок 17" descr="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715140" y="3643314"/>
            <a:ext cx="1541362" cy="1643074"/>
          </a:xfrm>
          <a:prstGeom prst="rect">
            <a:avLst/>
          </a:prstGeom>
          <a:ln w="38100" cap="sq">
            <a:solidFill>
              <a:srgbClr val="00006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Рисунок 18" descr="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500958" y="4572008"/>
            <a:ext cx="1407774" cy="2071702"/>
          </a:xfrm>
          <a:prstGeom prst="rect">
            <a:avLst/>
          </a:prstGeom>
          <a:ln w="38100" cap="sq">
            <a:solidFill>
              <a:srgbClr val="00006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Рисунок 20" descr="4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357950" y="2428868"/>
            <a:ext cx="2571736" cy="1264476"/>
          </a:xfrm>
          <a:prstGeom prst="rect">
            <a:avLst/>
          </a:prstGeom>
          <a:ln w="38100" cap="sq">
            <a:solidFill>
              <a:srgbClr val="00006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Picture 4" descr="G:\DSC0645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42844" y="3929066"/>
            <a:ext cx="1893076" cy="126205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Рисунок 19" descr="DSC06517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71538" y="4643446"/>
            <a:ext cx="1928826" cy="1283999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428596" y="5786454"/>
            <a:ext cx="1500166" cy="83099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Атрибуты для проведения  игр региональной направленности</a:t>
            </a:r>
            <a:endParaRPr lang="ru-RU" sz="1400" dirty="0"/>
          </a:p>
        </p:txBody>
      </p:sp>
      <p:pic>
        <p:nvPicPr>
          <p:cNvPr id="2050" name="Picture 2" descr="D:\ЗАКАЧКИ\фото и видео доу\день защиты земли\DSC02324.JPG"/>
          <p:cNvPicPr>
            <a:picLocks noChangeAspect="1" noChangeArrowheads="1"/>
          </p:cNvPicPr>
          <p:nvPr/>
        </p:nvPicPr>
        <p:blipFill>
          <a:blip r:embed="rId12" cstate="print"/>
          <a:srcRect l="32681"/>
          <a:stretch>
            <a:fillRect/>
          </a:stretch>
        </p:blipFill>
        <p:spPr bwMode="auto">
          <a:xfrm>
            <a:off x="2000233" y="5500702"/>
            <a:ext cx="1214446" cy="1200867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14290"/>
            <a:ext cx="8229600" cy="367458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Мини-музей «Донской дворик»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4" name="Содержимое 3" descr="DSC048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1142984"/>
            <a:ext cx="3746447" cy="2493969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DSC048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3108" y="2428868"/>
            <a:ext cx="3714743" cy="2472864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DSC04804.JPG"/>
          <p:cNvPicPr>
            <a:picLocks noChangeAspect="1"/>
          </p:cNvPicPr>
          <p:nvPr/>
        </p:nvPicPr>
        <p:blipFill>
          <a:blip r:embed="rId4" cstate="print"/>
          <a:srcRect l="10142"/>
          <a:stretch>
            <a:fillRect/>
          </a:stretch>
        </p:blipFill>
        <p:spPr>
          <a:xfrm rot="5400000">
            <a:off x="5789232" y="3640528"/>
            <a:ext cx="3286148" cy="2434465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DSC0480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5008" y="428604"/>
            <a:ext cx="2962285" cy="1971961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 descr="DSC04808.JPG"/>
          <p:cNvPicPr>
            <a:picLocks noChangeAspect="1"/>
          </p:cNvPicPr>
          <p:nvPr/>
        </p:nvPicPr>
        <p:blipFill>
          <a:blip r:embed="rId6" cstate="print"/>
          <a:srcRect l="15218" r="10869"/>
          <a:stretch>
            <a:fillRect/>
          </a:stretch>
        </p:blipFill>
        <p:spPr>
          <a:xfrm>
            <a:off x="285720" y="4357694"/>
            <a:ext cx="2428892" cy="2187531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2928926" y="5143512"/>
            <a:ext cx="3071834" cy="1293971"/>
          </a:xfrm>
          <a:prstGeom prst="roundRect">
            <a:avLst/>
          </a:prstGeom>
          <a:solidFill>
            <a:srgbClr val="EAF9FC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400" b="1" dirty="0" smtClean="0"/>
              <a:t>Приобщение дошкольников к культуре Донского края, расширение представлений о быте казаков в далеком прошлом.</a:t>
            </a:r>
            <a:endParaRPr lang="ru-RU" sz="1400" b="1" dirty="0"/>
          </a:p>
        </p:txBody>
      </p:sp>
      <p:pic>
        <p:nvPicPr>
          <p:cNvPr id="1027" name="Picture 3" descr="G:\DCIM\101MSDCF\DSC06521.JPG"/>
          <p:cNvPicPr>
            <a:picLocks noChangeAspect="1" noChangeArrowheads="1"/>
          </p:cNvPicPr>
          <p:nvPr/>
        </p:nvPicPr>
        <p:blipFill>
          <a:blip r:embed="rId7" cstate="print"/>
          <a:srcRect t="3730" r="10605"/>
          <a:stretch>
            <a:fillRect/>
          </a:stretch>
        </p:blipFill>
        <p:spPr bwMode="auto">
          <a:xfrm>
            <a:off x="6429388" y="2285992"/>
            <a:ext cx="2571768" cy="1843582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9" name="Picture 5" descr="G:\DCIM\101MSDCF\DSC0652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86182" y="1571612"/>
            <a:ext cx="2197388" cy="1462723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3552</TotalTime>
  <Words>1039</Words>
  <Application>Microsoft Office PowerPoint</Application>
  <PresentationFormat>Экран (4:3)</PresentationFormat>
  <Paragraphs>162</Paragraphs>
  <Slides>20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Поток</vt:lpstr>
      <vt:lpstr>Презентация PowerPoint</vt:lpstr>
      <vt:lpstr>                                                                                                                                    Детство – каждодневное открытие мира, поэтому надо сделать так, чтобы оно стало прежде всего, познанием человека и Отечества, их красоты и величия.                                                                                В. А. Сухомлинский.   </vt:lpstr>
      <vt:lpstr>Нормативно-правовая база:</vt:lpstr>
      <vt:lpstr>Нормативно-правовая база:</vt:lpstr>
      <vt:lpstr>Презентация PowerPoint</vt:lpstr>
      <vt:lpstr>Презентация PowerPoint</vt:lpstr>
      <vt:lpstr>Презентация PowerPoint</vt:lpstr>
      <vt:lpstr>Предметно-развивающая среда</vt:lpstr>
      <vt:lpstr>Мини-музей «Донской дворик»</vt:lpstr>
      <vt:lpstr>Презентация PowerPoint</vt:lpstr>
      <vt:lpstr> Утренняя гимнастика  </vt:lpstr>
      <vt:lpstr>Гимнастика пробуждения  (включение упражнения с региональной тематикой)</vt:lpstr>
      <vt:lpstr>Игры соревновательного типа «Коники»</vt:lpstr>
      <vt:lpstr>«Покровская ярмарка» (</vt:lpstr>
      <vt:lpstr>Презентация PowerPoint</vt:lpstr>
      <vt:lpstr>Презентация PowerPoint</vt:lpstr>
      <vt:lpstr>Презентация PowerPoint</vt:lpstr>
      <vt:lpstr> Спортивный праздник 23 февраля с папами  «Богатырские состязания»</vt:lpstr>
      <vt:lpstr>Презентация PowerPoint</vt:lpstr>
      <vt:lpstr>«Конный двор»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Управление образования Администрация города Новочеркасска Методическое объединение инструкторов по физической культуре  Муниципальное бюджетное дошкольное образовательное учреждение  детский сад № 3</dc:title>
  <dc:creator>ВАЛЕРИЯ</dc:creator>
  <cp:lastModifiedBy>USER</cp:lastModifiedBy>
  <cp:revision>305</cp:revision>
  <dcterms:created xsi:type="dcterms:W3CDTF">2016-11-24T08:20:18Z</dcterms:created>
  <dcterms:modified xsi:type="dcterms:W3CDTF">2017-12-21T08:03:11Z</dcterms:modified>
</cp:coreProperties>
</file>